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80" r:id="rId2"/>
    <p:sldId id="309" r:id="rId3"/>
    <p:sldId id="274" r:id="rId4"/>
    <p:sldId id="281" r:id="rId5"/>
    <p:sldId id="256" r:id="rId6"/>
    <p:sldId id="275" r:id="rId7"/>
    <p:sldId id="276" r:id="rId8"/>
    <p:sldId id="259" r:id="rId9"/>
    <p:sldId id="296" r:id="rId10"/>
    <p:sldId id="315" r:id="rId11"/>
    <p:sldId id="317" r:id="rId12"/>
    <p:sldId id="318" r:id="rId13"/>
    <p:sldId id="314" r:id="rId14"/>
    <p:sldId id="336" r:id="rId15"/>
    <p:sldId id="330" r:id="rId16"/>
    <p:sldId id="308" r:id="rId17"/>
    <p:sldId id="331" r:id="rId18"/>
    <p:sldId id="332" r:id="rId19"/>
    <p:sldId id="333" r:id="rId20"/>
    <p:sldId id="316" r:id="rId21"/>
    <p:sldId id="321" r:id="rId22"/>
    <p:sldId id="313" r:id="rId23"/>
    <p:sldId id="329" r:id="rId24"/>
    <p:sldId id="312" r:id="rId25"/>
    <p:sldId id="320" r:id="rId26"/>
    <p:sldId id="324" r:id="rId27"/>
    <p:sldId id="323" r:id="rId28"/>
    <p:sldId id="325" r:id="rId29"/>
    <p:sldId id="326" r:id="rId30"/>
    <p:sldId id="327" r:id="rId31"/>
    <p:sldId id="328" r:id="rId32"/>
    <p:sldId id="337" r:id="rId33"/>
    <p:sldId id="339" r:id="rId34"/>
    <p:sldId id="338" r:id="rId35"/>
    <p:sldId id="319" r:id="rId36"/>
    <p:sldId id="286" r:id="rId37"/>
    <p:sldId id="271" r:id="rId38"/>
    <p:sldId id="27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7" autoAdjust="0"/>
    <p:restoredTop sz="93557" autoAdjust="0"/>
  </p:normalViewPr>
  <p:slideViewPr>
    <p:cSldViewPr>
      <p:cViewPr varScale="1">
        <p:scale>
          <a:sx n="124" d="100"/>
          <a:sy n="124" d="100"/>
        </p:scale>
        <p:origin x="1656"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FDC71-3DBA-48C6-B3F0-CFD34EF02A13}"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48F8F226-0A31-44C3-9FAD-E1BB8CFF8E2F}">
      <dgm:prSet custT="1"/>
      <dgm:spPr/>
      <dgm:t>
        <a:bodyPr/>
        <a:lstStyle/>
        <a:p>
          <a:r>
            <a:rPr lang="en-US" sz="1400" dirty="0"/>
            <a:t>Get Ready to Do Business</a:t>
          </a:r>
        </a:p>
      </dgm:t>
    </dgm:pt>
    <dgm:pt modelId="{8FE4B693-163B-4D8A-B9B0-5A7A9F0C0C81}" type="parTrans" cxnId="{62D080E4-4E72-469C-9751-E705926B7880}">
      <dgm:prSet/>
      <dgm:spPr/>
      <dgm:t>
        <a:bodyPr/>
        <a:lstStyle/>
        <a:p>
          <a:endParaRPr lang="en-US"/>
        </a:p>
      </dgm:t>
    </dgm:pt>
    <dgm:pt modelId="{CDBD6890-B899-474A-9C7F-D8A07394DD04}" type="sibTrans" cxnId="{62D080E4-4E72-469C-9751-E705926B7880}">
      <dgm:prSet/>
      <dgm:spPr/>
      <dgm:t>
        <a:bodyPr/>
        <a:lstStyle/>
        <a:p>
          <a:endParaRPr lang="en-US"/>
        </a:p>
      </dgm:t>
    </dgm:pt>
    <dgm:pt modelId="{894BBAF5-30CB-4276-A55F-437C782D3C66}">
      <dgm:prSet custT="1"/>
      <dgm:spPr/>
      <dgm:t>
        <a:bodyPr/>
        <a:lstStyle/>
        <a:p>
          <a:r>
            <a:rPr lang="en-US" sz="1400" dirty="0"/>
            <a:t>Show NYC Who You Are </a:t>
          </a:r>
        </a:p>
      </dgm:t>
    </dgm:pt>
    <dgm:pt modelId="{1557358E-8BB2-40E8-B6B7-125923D892D8}" type="parTrans" cxnId="{207D1BCA-F6E4-43A8-9271-8DFB513F30EB}">
      <dgm:prSet/>
      <dgm:spPr/>
      <dgm:t>
        <a:bodyPr/>
        <a:lstStyle/>
        <a:p>
          <a:endParaRPr lang="en-US"/>
        </a:p>
      </dgm:t>
    </dgm:pt>
    <dgm:pt modelId="{C0A1425A-CD2A-4272-862F-01BF6F96EC4E}" type="sibTrans" cxnId="{207D1BCA-F6E4-43A8-9271-8DFB513F30EB}">
      <dgm:prSet/>
      <dgm:spPr/>
      <dgm:t>
        <a:bodyPr/>
        <a:lstStyle/>
        <a:p>
          <a:endParaRPr lang="en-US"/>
        </a:p>
      </dgm:t>
    </dgm:pt>
    <dgm:pt modelId="{76956A07-06F8-4466-B674-AF43F998B5AE}">
      <dgm:prSet custT="1"/>
      <dgm:spPr/>
      <dgm:t>
        <a:bodyPr/>
        <a:lstStyle/>
        <a:p>
          <a:r>
            <a:rPr lang="en-US" sz="1200" dirty="0"/>
            <a:t>Find Contracting Opportunities -NYC Council Discretionary Funding</a:t>
          </a:r>
          <a:r>
            <a:rPr lang="en-US" sz="800" dirty="0"/>
            <a:t>)</a:t>
          </a:r>
        </a:p>
      </dgm:t>
    </dgm:pt>
    <dgm:pt modelId="{2D3AEC8A-E1D0-4159-A726-D693CBF58C0B}" type="parTrans" cxnId="{F960B6C6-1043-485E-B468-78374DAC2CC5}">
      <dgm:prSet/>
      <dgm:spPr/>
      <dgm:t>
        <a:bodyPr/>
        <a:lstStyle/>
        <a:p>
          <a:endParaRPr lang="en-US"/>
        </a:p>
      </dgm:t>
    </dgm:pt>
    <dgm:pt modelId="{5FEF0B1A-9D7B-4D83-924E-0D23ADFD6F25}" type="sibTrans" cxnId="{F960B6C6-1043-485E-B468-78374DAC2CC5}">
      <dgm:prSet/>
      <dgm:spPr/>
      <dgm:t>
        <a:bodyPr/>
        <a:lstStyle/>
        <a:p>
          <a:endParaRPr lang="en-US"/>
        </a:p>
      </dgm:t>
    </dgm:pt>
    <dgm:pt modelId="{C0D39884-7B44-4D2B-BE2F-0134888C09D4}">
      <dgm:prSet custT="1"/>
      <dgm:spPr/>
      <dgm:t>
        <a:bodyPr/>
        <a:lstStyle/>
        <a:p>
          <a:r>
            <a:rPr lang="en-US" sz="1200" dirty="0"/>
            <a:t>If you are fortunate, you might receive notification of an award</a:t>
          </a:r>
        </a:p>
      </dgm:t>
    </dgm:pt>
    <dgm:pt modelId="{832CBEBB-8B0E-4C63-8BFA-2DA8783A8A52}" type="parTrans" cxnId="{7BCA1718-991F-4C06-B831-A0EFE9CDAD4F}">
      <dgm:prSet/>
      <dgm:spPr/>
      <dgm:t>
        <a:bodyPr/>
        <a:lstStyle/>
        <a:p>
          <a:endParaRPr lang="en-US"/>
        </a:p>
      </dgm:t>
    </dgm:pt>
    <dgm:pt modelId="{7CF06C6A-E183-4BBD-8C57-E1C731F1F897}" type="sibTrans" cxnId="{7BCA1718-991F-4C06-B831-A0EFE9CDAD4F}">
      <dgm:prSet/>
      <dgm:spPr/>
      <dgm:t>
        <a:bodyPr/>
        <a:lstStyle/>
        <a:p>
          <a:endParaRPr lang="en-US"/>
        </a:p>
      </dgm:t>
    </dgm:pt>
    <dgm:pt modelId="{16E76A8E-AE29-4A21-8110-81AE995250BA}">
      <dgm:prSet custT="1"/>
      <dgm:spPr/>
      <dgm:t>
        <a:bodyPr/>
        <a:lstStyle/>
        <a:p>
          <a:r>
            <a:rPr lang="en-US" sz="1400" dirty="0"/>
            <a:t>Complete  Prequalification in </a:t>
          </a:r>
          <a:r>
            <a:rPr lang="en-US" sz="1400" dirty="0" err="1"/>
            <a:t>PassPort</a:t>
          </a:r>
          <a:r>
            <a:rPr lang="en-US" sz="1400" dirty="0"/>
            <a:t> &amp; the Award Tasks</a:t>
          </a:r>
        </a:p>
      </dgm:t>
    </dgm:pt>
    <dgm:pt modelId="{970489E4-5C35-4D02-9B6C-574B71BD6D39}" type="parTrans" cxnId="{BBCA127D-1101-4397-92AC-92D7F9B46997}">
      <dgm:prSet/>
      <dgm:spPr/>
      <dgm:t>
        <a:bodyPr/>
        <a:lstStyle/>
        <a:p>
          <a:endParaRPr lang="en-US"/>
        </a:p>
      </dgm:t>
    </dgm:pt>
    <dgm:pt modelId="{316B0814-1556-4D5E-BF19-508653CDAC99}" type="sibTrans" cxnId="{BBCA127D-1101-4397-92AC-92D7F9B46997}">
      <dgm:prSet/>
      <dgm:spPr/>
      <dgm:t>
        <a:bodyPr/>
        <a:lstStyle/>
        <a:p>
          <a:endParaRPr lang="en-US"/>
        </a:p>
      </dgm:t>
    </dgm:pt>
    <dgm:pt modelId="{1FEC4EDD-0144-4E6F-A84F-2F83B42573CC}">
      <dgm:prSet/>
      <dgm:spPr/>
      <dgm:t>
        <a:bodyPr/>
        <a:lstStyle/>
        <a:p>
          <a:r>
            <a:rPr lang="en-US" dirty="0"/>
            <a:t>Contract Gets Registered</a:t>
          </a:r>
        </a:p>
      </dgm:t>
    </dgm:pt>
    <dgm:pt modelId="{FEFD4A06-7693-4D74-B0A9-F0421703CCD0}" type="parTrans" cxnId="{4FE94539-1C63-4B59-A0ED-8D0BB4B0832E}">
      <dgm:prSet/>
      <dgm:spPr/>
      <dgm:t>
        <a:bodyPr/>
        <a:lstStyle/>
        <a:p>
          <a:endParaRPr lang="en-US"/>
        </a:p>
      </dgm:t>
    </dgm:pt>
    <dgm:pt modelId="{7B7D8960-3644-4B17-97B8-61D297FF2BFA}" type="sibTrans" cxnId="{4FE94539-1C63-4B59-A0ED-8D0BB4B0832E}">
      <dgm:prSet/>
      <dgm:spPr/>
      <dgm:t>
        <a:bodyPr/>
        <a:lstStyle/>
        <a:p>
          <a:endParaRPr lang="en-US"/>
        </a:p>
      </dgm:t>
    </dgm:pt>
    <dgm:pt modelId="{B290830E-236A-4E7F-B0D1-192A237856EF}">
      <dgm:prSet/>
      <dgm:spPr/>
      <dgm:t>
        <a:bodyPr/>
        <a:lstStyle/>
        <a:p>
          <a:r>
            <a:rPr lang="en-US" dirty="0"/>
            <a:t>Start Your Work</a:t>
          </a:r>
        </a:p>
      </dgm:t>
    </dgm:pt>
    <dgm:pt modelId="{15A65A35-2B9D-432E-9825-9DEA1D8898C8}" type="parTrans" cxnId="{ADC25CD1-459F-4705-A179-7BADE502BAB0}">
      <dgm:prSet/>
      <dgm:spPr/>
      <dgm:t>
        <a:bodyPr/>
        <a:lstStyle/>
        <a:p>
          <a:endParaRPr lang="en-US"/>
        </a:p>
      </dgm:t>
    </dgm:pt>
    <dgm:pt modelId="{AE5D5F67-6D8E-4F53-8167-076C2EE38476}" type="sibTrans" cxnId="{ADC25CD1-459F-4705-A179-7BADE502BAB0}">
      <dgm:prSet/>
      <dgm:spPr/>
      <dgm:t>
        <a:bodyPr/>
        <a:lstStyle/>
        <a:p>
          <a:endParaRPr lang="en-US"/>
        </a:p>
      </dgm:t>
    </dgm:pt>
    <dgm:pt modelId="{16D06481-E7D6-4F01-AD92-833C8C9D133E}">
      <dgm:prSet/>
      <dgm:spPr/>
      <dgm:t>
        <a:bodyPr/>
        <a:lstStyle/>
        <a:p>
          <a:r>
            <a:rPr lang="en-US" dirty="0"/>
            <a:t>Complete Expenditures Forms</a:t>
          </a:r>
        </a:p>
      </dgm:t>
    </dgm:pt>
    <dgm:pt modelId="{803CC2BA-246E-4E17-A9AB-DBECAB5541A4}" type="parTrans" cxnId="{F18AF37E-D17F-4014-AFBA-F181246B9E44}">
      <dgm:prSet/>
      <dgm:spPr/>
      <dgm:t>
        <a:bodyPr/>
        <a:lstStyle/>
        <a:p>
          <a:endParaRPr lang="en-US"/>
        </a:p>
      </dgm:t>
    </dgm:pt>
    <dgm:pt modelId="{C5B95056-338E-4EEF-ACE1-16E64331567C}" type="sibTrans" cxnId="{F18AF37E-D17F-4014-AFBA-F181246B9E44}">
      <dgm:prSet/>
      <dgm:spPr/>
      <dgm:t>
        <a:bodyPr/>
        <a:lstStyle/>
        <a:p>
          <a:endParaRPr lang="en-US"/>
        </a:p>
      </dgm:t>
    </dgm:pt>
    <dgm:pt modelId="{C86A4435-468C-40E3-98E1-38A7ABF5C452}">
      <dgm:prSet/>
      <dgm:spPr/>
      <dgm:t>
        <a:bodyPr/>
        <a:lstStyle/>
        <a:p>
          <a:r>
            <a:rPr lang="en-US" dirty="0"/>
            <a:t>Get Paid</a:t>
          </a:r>
        </a:p>
      </dgm:t>
    </dgm:pt>
    <dgm:pt modelId="{762F496F-0F4E-41FA-BA66-677FBFA229E7}" type="parTrans" cxnId="{998662E3-7D9A-4BA6-BC7A-D33FFF0F4C77}">
      <dgm:prSet/>
      <dgm:spPr/>
      <dgm:t>
        <a:bodyPr/>
        <a:lstStyle/>
        <a:p>
          <a:endParaRPr lang="en-US"/>
        </a:p>
      </dgm:t>
    </dgm:pt>
    <dgm:pt modelId="{E9E95C3A-25DE-49D7-9DB9-24E35F9AEDCB}" type="sibTrans" cxnId="{998662E3-7D9A-4BA6-BC7A-D33FFF0F4C77}">
      <dgm:prSet/>
      <dgm:spPr/>
      <dgm:t>
        <a:bodyPr/>
        <a:lstStyle/>
        <a:p>
          <a:endParaRPr lang="en-US"/>
        </a:p>
      </dgm:t>
    </dgm:pt>
    <dgm:pt modelId="{3DF6C4A5-3FAB-4898-8CEF-348C2F665B70}">
      <dgm:prSet custT="1"/>
      <dgm:spPr/>
      <dgm:t>
        <a:bodyPr/>
        <a:lstStyle/>
        <a:p>
          <a:r>
            <a:rPr lang="en-US" sz="1000" dirty="0"/>
            <a:t>Respond to the  Funding Opportunity – Start </a:t>
          </a:r>
          <a:r>
            <a:rPr lang="en-US" sz="1000" dirty="0" err="1"/>
            <a:t>PASSPort</a:t>
          </a:r>
          <a:r>
            <a:rPr lang="en-US" sz="1000" dirty="0"/>
            <a:t>, &amp; Complete Application</a:t>
          </a:r>
        </a:p>
      </dgm:t>
    </dgm:pt>
    <dgm:pt modelId="{F8E3D886-C71A-4B64-8EAA-BAB91F2AF3B5}" type="sibTrans" cxnId="{F2C267DB-C34A-40CA-A1A0-0BA1E88E9863}">
      <dgm:prSet/>
      <dgm:spPr/>
      <dgm:t>
        <a:bodyPr/>
        <a:lstStyle/>
        <a:p>
          <a:endParaRPr lang="en-US"/>
        </a:p>
      </dgm:t>
    </dgm:pt>
    <dgm:pt modelId="{8047F1DB-529F-4FFF-A010-98BED74AE0F6}" type="parTrans" cxnId="{F2C267DB-C34A-40CA-A1A0-0BA1E88E9863}">
      <dgm:prSet/>
      <dgm:spPr/>
      <dgm:t>
        <a:bodyPr/>
        <a:lstStyle/>
        <a:p>
          <a:endParaRPr lang="en-US"/>
        </a:p>
      </dgm:t>
    </dgm:pt>
    <dgm:pt modelId="{2EC42050-5F19-274C-984B-3E5A9E76B618}" type="pres">
      <dgm:prSet presAssocID="{C00FDC71-3DBA-48C6-B3F0-CFD34EF02A13}" presName="diagram" presStyleCnt="0">
        <dgm:presLayoutVars>
          <dgm:dir/>
          <dgm:resizeHandles val="exact"/>
        </dgm:presLayoutVars>
      </dgm:prSet>
      <dgm:spPr/>
    </dgm:pt>
    <dgm:pt modelId="{84C4AD78-5684-E348-967C-53605488FEC6}" type="pres">
      <dgm:prSet presAssocID="{48F8F226-0A31-44C3-9FAD-E1BB8CFF8E2F}" presName="node" presStyleLbl="node1" presStyleIdx="0" presStyleCnt="10" custLinFactNeighborX="-30489" custLinFactNeighborY="5359">
        <dgm:presLayoutVars>
          <dgm:bulletEnabled val="1"/>
        </dgm:presLayoutVars>
      </dgm:prSet>
      <dgm:spPr/>
    </dgm:pt>
    <dgm:pt modelId="{8166FDDF-2555-5A47-9795-8CC8181E3079}" type="pres">
      <dgm:prSet presAssocID="{CDBD6890-B899-474A-9C7F-D8A07394DD04}" presName="sibTrans" presStyleLbl="sibTrans2D1" presStyleIdx="0" presStyleCnt="9"/>
      <dgm:spPr/>
    </dgm:pt>
    <dgm:pt modelId="{E933B9F6-F5F2-5141-BF9A-5484D19FC888}" type="pres">
      <dgm:prSet presAssocID="{CDBD6890-B899-474A-9C7F-D8A07394DD04}" presName="connectorText" presStyleLbl="sibTrans2D1" presStyleIdx="0" presStyleCnt="9"/>
      <dgm:spPr/>
    </dgm:pt>
    <dgm:pt modelId="{589A2B9C-E558-ED43-9036-5AC168686B73}" type="pres">
      <dgm:prSet presAssocID="{894BBAF5-30CB-4276-A55F-437C782D3C66}" presName="node" presStyleLbl="node1" presStyleIdx="1" presStyleCnt="10" custLinFactNeighborX="1251" custLinFactNeighborY="5359">
        <dgm:presLayoutVars>
          <dgm:bulletEnabled val="1"/>
        </dgm:presLayoutVars>
      </dgm:prSet>
      <dgm:spPr/>
    </dgm:pt>
    <dgm:pt modelId="{665F7A78-7B12-4245-B118-DEC342FF8278}" type="pres">
      <dgm:prSet presAssocID="{C0A1425A-CD2A-4272-862F-01BF6F96EC4E}" presName="sibTrans" presStyleLbl="sibTrans2D1" presStyleIdx="1" presStyleCnt="9"/>
      <dgm:spPr/>
    </dgm:pt>
    <dgm:pt modelId="{352798C5-99B8-F64D-9977-ACA25AFF57B7}" type="pres">
      <dgm:prSet presAssocID="{C0A1425A-CD2A-4272-862F-01BF6F96EC4E}" presName="connectorText" presStyleLbl="sibTrans2D1" presStyleIdx="1" presStyleCnt="9"/>
      <dgm:spPr/>
    </dgm:pt>
    <dgm:pt modelId="{FA39C2CF-19EF-3D43-B12F-AA034D70C0A7}" type="pres">
      <dgm:prSet presAssocID="{76956A07-06F8-4466-B674-AF43F998B5AE}" presName="node" presStyleLbl="node1" presStyleIdx="2" presStyleCnt="10">
        <dgm:presLayoutVars>
          <dgm:bulletEnabled val="1"/>
        </dgm:presLayoutVars>
      </dgm:prSet>
      <dgm:spPr/>
    </dgm:pt>
    <dgm:pt modelId="{90B99BD0-2E31-1540-90E8-B62AD20B023B}" type="pres">
      <dgm:prSet presAssocID="{5FEF0B1A-9D7B-4D83-924E-0D23ADFD6F25}" presName="sibTrans" presStyleLbl="sibTrans2D1" presStyleIdx="2" presStyleCnt="9"/>
      <dgm:spPr/>
    </dgm:pt>
    <dgm:pt modelId="{2FABD91A-38A8-134C-8E46-5E7DEC576AC1}" type="pres">
      <dgm:prSet presAssocID="{5FEF0B1A-9D7B-4D83-924E-0D23ADFD6F25}" presName="connectorText" presStyleLbl="sibTrans2D1" presStyleIdx="2" presStyleCnt="9"/>
      <dgm:spPr/>
    </dgm:pt>
    <dgm:pt modelId="{DD1F3D87-17F8-E44A-B729-D59D28606696}" type="pres">
      <dgm:prSet presAssocID="{3DF6C4A5-3FAB-4898-8CEF-348C2F665B70}" presName="node" presStyleLbl="node1" presStyleIdx="3" presStyleCnt="10">
        <dgm:presLayoutVars>
          <dgm:bulletEnabled val="1"/>
        </dgm:presLayoutVars>
      </dgm:prSet>
      <dgm:spPr/>
    </dgm:pt>
    <dgm:pt modelId="{C7C05915-760F-D341-A60E-1D53CEB430FE}" type="pres">
      <dgm:prSet presAssocID="{F8E3D886-C71A-4B64-8EAA-BAB91F2AF3B5}" presName="sibTrans" presStyleLbl="sibTrans2D1" presStyleIdx="3" presStyleCnt="9"/>
      <dgm:spPr/>
    </dgm:pt>
    <dgm:pt modelId="{4185AA9C-75C7-9345-BC54-A5DBF11C181C}" type="pres">
      <dgm:prSet presAssocID="{F8E3D886-C71A-4B64-8EAA-BAB91F2AF3B5}" presName="connectorText" presStyleLbl="sibTrans2D1" presStyleIdx="3" presStyleCnt="9"/>
      <dgm:spPr/>
    </dgm:pt>
    <dgm:pt modelId="{2B93C9B7-C5B1-B244-834C-A2D6F92A5015}" type="pres">
      <dgm:prSet presAssocID="{C0D39884-7B44-4D2B-BE2F-0134888C09D4}" presName="node" presStyleLbl="node1" presStyleIdx="4" presStyleCnt="10">
        <dgm:presLayoutVars>
          <dgm:bulletEnabled val="1"/>
        </dgm:presLayoutVars>
      </dgm:prSet>
      <dgm:spPr/>
    </dgm:pt>
    <dgm:pt modelId="{8FCBD66E-D35D-5347-862D-EE312AE34F74}" type="pres">
      <dgm:prSet presAssocID="{7CF06C6A-E183-4BBD-8C57-E1C731F1F897}" presName="sibTrans" presStyleLbl="sibTrans2D1" presStyleIdx="4" presStyleCnt="9"/>
      <dgm:spPr/>
    </dgm:pt>
    <dgm:pt modelId="{4E3381D5-D011-C542-A5CD-B92B006E6859}" type="pres">
      <dgm:prSet presAssocID="{7CF06C6A-E183-4BBD-8C57-E1C731F1F897}" presName="connectorText" presStyleLbl="sibTrans2D1" presStyleIdx="4" presStyleCnt="9"/>
      <dgm:spPr/>
    </dgm:pt>
    <dgm:pt modelId="{8DA11828-5EE2-5040-A87D-CB6D85724367}" type="pres">
      <dgm:prSet presAssocID="{16E76A8E-AE29-4A21-8110-81AE995250BA}" presName="node" presStyleLbl="node1" presStyleIdx="5" presStyleCnt="10">
        <dgm:presLayoutVars>
          <dgm:bulletEnabled val="1"/>
        </dgm:presLayoutVars>
      </dgm:prSet>
      <dgm:spPr/>
    </dgm:pt>
    <dgm:pt modelId="{300D7277-7DE3-514E-98CA-6D535C42D610}" type="pres">
      <dgm:prSet presAssocID="{316B0814-1556-4D5E-BF19-508653CDAC99}" presName="sibTrans" presStyleLbl="sibTrans2D1" presStyleIdx="5" presStyleCnt="9"/>
      <dgm:spPr/>
    </dgm:pt>
    <dgm:pt modelId="{BA30332B-D64C-E843-99D3-31727166379B}" type="pres">
      <dgm:prSet presAssocID="{316B0814-1556-4D5E-BF19-508653CDAC99}" presName="connectorText" presStyleLbl="sibTrans2D1" presStyleIdx="5" presStyleCnt="9"/>
      <dgm:spPr/>
    </dgm:pt>
    <dgm:pt modelId="{FE0CBD06-D2AD-7245-B6E9-332B7C2C92B7}" type="pres">
      <dgm:prSet presAssocID="{1FEC4EDD-0144-4E6F-A84F-2F83B42573CC}" presName="node" presStyleLbl="node1" presStyleIdx="6" presStyleCnt="10">
        <dgm:presLayoutVars>
          <dgm:bulletEnabled val="1"/>
        </dgm:presLayoutVars>
      </dgm:prSet>
      <dgm:spPr/>
    </dgm:pt>
    <dgm:pt modelId="{3610116D-AE67-5242-BCE4-36C73FB0D48D}" type="pres">
      <dgm:prSet presAssocID="{7B7D8960-3644-4B17-97B8-61D297FF2BFA}" presName="sibTrans" presStyleLbl="sibTrans2D1" presStyleIdx="6" presStyleCnt="9"/>
      <dgm:spPr/>
    </dgm:pt>
    <dgm:pt modelId="{D4289E52-4600-874B-AD40-894CC984810A}" type="pres">
      <dgm:prSet presAssocID="{7B7D8960-3644-4B17-97B8-61D297FF2BFA}" presName="connectorText" presStyleLbl="sibTrans2D1" presStyleIdx="6" presStyleCnt="9"/>
      <dgm:spPr/>
    </dgm:pt>
    <dgm:pt modelId="{9CE163E5-6C5C-5E47-B3BC-31AF3617912B}" type="pres">
      <dgm:prSet presAssocID="{B290830E-236A-4E7F-B0D1-192A237856EF}" presName="node" presStyleLbl="node1" presStyleIdx="7" presStyleCnt="10">
        <dgm:presLayoutVars>
          <dgm:bulletEnabled val="1"/>
        </dgm:presLayoutVars>
      </dgm:prSet>
      <dgm:spPr/>
    </dgm:pt>
    <dgm:pt modelId="{6CD564BF-813E-8D46-8937-25500E69646B}" type="pres">
      <dgm:prSet presAssocID="{AE5D5F67-6D8E-4F53-8167-076C2EE38476}" presName="sibTrans" presStyleLbl="sibTrans2D1" presStyleIdx="7" presStyleCnt="9"/>
      <dgm:spPr/>
    </dgm:pt>
    <dgm:pt modelId="{3C1F8508-DFCD-5A4A-8972-12C68585378F}" type="pres">
      <dgm:prSet presAssocID="{AE5D5F67-6D8E-4F53-8167-076C2EE38476}" presName="connectorText" presStyleLbl="sibTrans2D1" presStyleIdx="7" presStyleCnt="9"/>
      <dgm:spPr/>
    </dgm:pt>
    <dgm:pt modelId="{05B15A59-C9D2-0848-A4EB-031151C887BF}" type="pres">
      <dgm:prSet presAssocID="{16D06481-E7D6-4F01-AD92-833C8C9D133E}" presName="node" presStyleLbl="node1" presStyleIdx="8" presStyleCnt="10">
        <dgm:presLayoutVars>
          <dgm:bulletEnabled val="1"/>
        </dgm:presLayoutVars>
      </dgm:prSet>
      <dgm:spPr/>
    </dgm:pt>
    <dgm:pt modelId="{310A3D5C-9EAA-6549-BB30-51FADF8873AD}" type="pres">
      <dgm:prSet presAssocID="{C5B95056-338E-4EEF-ACE1-16E64331567C}" presName="sibTrans" presStyleLbl="sibTrans2D1" presStyleIdx="8" presStyleCnt="9"/>
      <dgm:spPr/>
    </dgm:pt>
    <dgm:pt modelId="{F1343898-4EEB-0642-9B68-87FF760ED9C8}" type="pres">
      <dgm:prSet presAssocID="{C5B95056-338E-4EEF-ACE1-16E64331567C}" presName="connectorText" presStyleLbl="sibTrans2D1" presStyleIdx="8" presStyleCnt="9"/>
      <dgm:spPr/>
    </dgm:pt>
    <dgm:pt modelId="{B20B89B7-DC82-6842-A665-9ADC87CDF7B8}" type="pres">
      <dgm:prSet presAssocID="{C86A4435-468C-40E3-98E1-38A7ABF5C452}" presName="node" presStyleLbl="node1" presStyleIdx="9" presStyleCnt="10">
        <dgm:presLayoutVars>
          <dgm:bulletEnabled val="1"/>
        </dgm:presLayoutVars>
      </dgm:prSet>
      <dgm:spPr/>
    </dgm:pt>
  </dgm:ptLst>
  <dgm:cxnLst>
    <dgm:cxn modelId="{3FA26E06-347F-5744-9E2D-20985A8F52CE}" type="presOf" srcId="{5FEF0B1A-9D7B-4D83-924E-0D23ADFD6F25}" destId="{2FABD91A-38A8-134C-8E46-5E7DEC576AC1}" srcOrd="1" destOrd="0" presId="urn:microsoft.com/office/officeart/2005/8/layout/process5"/>
    <dgm:cxn modelId="{4ED01009-942F-724A-8D3F-65FBE596BF05}" type="presOf" srcId="{F8E3D886-C71A-4B64-8EAA-BAB91F2AF3B5}" destId="{4185AA9C-75C7-9345-BC54-A5DBF11C181C}" srcOrd="1" destOrd="0" presId="urn:microsoft.com/office/officeart/2005/8/layout/process5"/>
    <dgm:cxn modelId="{5FDEF70D-DB73-E541-9C91-08EDCECA142F}" type="presOf" srcId="{AE5D5F67-6D8E-4F53-8167-076C2EE38476}" destId="{3C1F8508-DFCD-5A4A-8972-12C68585378F}" srcOrd="1" destOrd="0" presId="urn:microsoft.com/office/officeart/2005/8/layout/process5"/>
    <dgm:cxn modelId="{34C0D90E-224D-DC45-9BB6-3D4DE9A5DD88}" type="presOf" srcId="{C00FDC71-3DBA-48C6-B3F0-CFD34EF02A13}" destId="{2EC42050-5F19-274C-984B-3E5A9E76B618}" srcOrd="0" destOrd="0" presId="urn:microsoft.com/office/officeart/2005/8/layout/process5"/>
    <dgm:cxn modelId="{CB073315-EE2A-6E43-A85D-FDE23050E925}" type="presOf" srcId="{7B7D8960-3644-4B17-97B8-61D297FF2BFA}" destId="{D4289E52-4600-874B-AD40-894CC984810A}" srcOrd="1" destOrd="0" presId="urn:microsoft.com/office/officeart/2005/8/layout/process5"/>
    <dgm:cxn modelId="{7BCA1718-991F-4C06-B831-A0EFE9CDAD4F}" srcId="{C00FDC71-3DBA-48C6-B3F0-CFD34EF02A13}" destId="{C0D39884-7B44-4D2B-BE2F-0134888C09D4}" srcOrd="4" destOrd="0" parTransId="{832CBEBB-8B0E-4C63-8BFA-2DA8783A8A52}" sibTransId="{7CF06C6A-E183-4BBD-8C57-E1C731F1F897}"/>
    <dgm:cxn modelId="{AC352018-2620-8346-B0CB-D5E0FBF75652}" type="presOf" srcId="{894BBAF5-30CB-4276-A55F-437C782D3C66}" destId="{589A2B9C-E558-ED43-9036-5AC168686B73}" srcOrd="0" destOrd="0" presId="urn:microsoft.com/office/officeart/2005/8/layout/process5"/>
    <dgm:cxn modelId="{0719B323-2716-CA4D-B367-AF0BDFFF96C9}" type="presOf" srcId="{CDBD6890-B899-474A-9C7F-D8A07394DD04}" destId="{E933B9F6-F5F2-5141-BF9A-5484D19FC888}" srcOrd="1" destOrd="0" presId="urn:microsoft.com/office/officeart/2005/8/layout/process5"/>
    <dgm:cxn modelId="{4FE94539-1C63-4B59-A0ED-8D0BB4B0832E}" srcId="{C00FDC71-3DBA-48C6-B3F0-CFD34EF02A13}" destId="{1FEC4EDD-0144-4E6F-A84F-2F83B42573CC}" srcOrd="6" destOrd="0" parTransId="{FEFD4A06-7693-4D74-B0A9-F0421703CCD0}" sibTransId="{7B7D8960-3644-4B17-97B8-61D297FF2BFA}"/>
    <dgm:cxn modelId="{B58B653B-12E9-6F4E-8FBF-2E9FA7A6F7E9}" type="presOf" srcId="{C5B95056-338E-4EEF-ACE1-16E64331567C}" destId="{F1343898-4EEB-0642-9B68-87FF760ED9C8}" srcOrd="1" destOrd="0" presId="urn:microsoft.com/office/officeart/2005/8/layout/process5"/>
    <dgm:cxn modelId="{F7BFB54A-6EB3-6A4E-B6EF-24BD0E84B82F}" type="presOf" srcId="{CDBD6890-B899-474A-9C7F-D8A07394DD04}" destId="{8166FDDF-2555-5A47-9795-8CC8181E3079}" srcOrd="0" destOrd="0" presId="urn:microsoft.com/office/officeart/2005/8/layout/process5"/>
    <dgm:cxn modelId="{104FD657-8872-534C-AB20-B73183D7ECDC}" type="presOf" srcId="{7B7D8960-3644-4B17-97B8-61D297FF2BFA}" destId="{3610116D-AE67-5242-BCE4-36C73FB0D48D}" srcOrd="0" destOrd="0" presId="urn:microsoft.com/office/officeart/2005/8/layout/process5"/>
    <dgm:cxn modelId="{0BD84A6E-4E93-7541-ADB0-566FEC81EA3E}" type="presOf" srcId="{316B0814-1556-4D5E-BF19-508653CDAC99}" destId="{BA30332B-D64C-E843-99D3-31727166379B}" srcOrd="1" destOrd="0" presId="urn:microsoft.com/office/officeart/2005/8/layout/process5"/>
    <dgm:cxn modelId="{04D7EE7B-CEDA-3646-B412-B64EAFCC969A}" type="presOf" srcId="{7CF06C6A-E183-4BBD-8C57-E1C731F1F897}" destId="{8FCBD66E-D35D-5347-862D-EE312AE34F74}" srcOrd="0" destOrd="0" presId="urn:microsoft.com/office/officeart/2005/8/layout/process5"/>
    <dgm:cxn modelId="{BBCA127D-1101-4397-92AC-92D7F9B46997}" srcId="{C00FDC71-3DBA-48C6-B3F0-CFD34EF02A13}" destId="{16E76A8E-AE29-4A21-8110-81AE995250BA}" srcOrd="5" destOrd="0" parTransId="{970489E4-5C35-4D02-9B6C-574B71BD6D39}" sibTransId="{316B0814-1556-4D5E-BF19-508653CDAC99}"/>
    <dgm:cxn modelId="{F18AF37E-D17F-4014-AFBA-F181246B9E44}" srcId="{C00FDC71-3DBA-48C6-B3F0-CFD34EF02A13}" destId="{16D06481-E7D6-4F01-AD92-833C8C9D133E}" srcOrd="8" destOrd="0" parTransId="{803CC2BA-246E-4E17-A9AB-DBECAB5541A4}" sibTransId="{C5B95056-338E-4EEF-ACE1-16E64331567C}"/>
    <dgm:cxn modelId="{15C03B80-970D-4B43-AE5E-31E7A961D56D}" type="presOf" srcId="{C0A1425A-CD2A-4272-862F-01BF6F96EC4E}" destId="{352798C5-99B8-F64D-9977-ACA25AFF57B7}" srcOrd="1" destOrd="0" presId="urn:microsoft.com/office/officeart/2005/8/layout/process5"/>
    <dgm:cxn modelId="{C8933A85-422F-E247-8628-4DD75B36BE2E}" type="presOf" srcId="{7CF06C6A-E183-4BBD-8C57-E1C731F1F897}" destId="{4E3381D5-D011-C542-A5CD-B92B006E6859}" srcOrd="1" destOrd="0" presId="urn:microsoft.com/office/officeart/2005/8/layout/process5"/>
    <dgm:cxn modelId="{712D3D8B-C373-0E4E-9328-7D2D6D6310F0}" type="presOf" srcId="{C0A1425A-CD2A-4272-862F-01BF6F96EC4E}" destId="{665F7A78-7B12-4245-B118-DEC342FF8278}" srcOrd="0" destOrd="0" presId="urn:microsoft.com/office/officeart/2005/8/layout/process5"/>
    <dgm:cxn modelId="{FC3ABD92-869E-924F-8FD3-3E1481BAE33D}" type="presOf" srcId="{AE5D5F67-6D8E-4F53-8167-076C2EE38476}" destId="{6CD564BF-813E-8D46-8937-25500E69646B}" srcOrd="0" destOrd="0" presId="urn:microsoft.com/office/officeart/2005/8/layout/process5"/>
    <dgm:cxn modelId="{F4A7CC93-AC90-2843-8474-BC93A0D646D9}" type="presOf" srcId="{16E76A8E-AE29-4A21-8110-81AE995250BA}" destId="{8DA11828-5EE2-5040-A87D-CB6D85724367}" srcOrd="0" destOrd="0" presId="urn:microsoft.com/office/officeart/2005/8/layout/process5"/>
    <dgm:cxn modelId="{30980197-1F66-7E43-995B-A883052F81AC}" type="presOf" srcId="{C5B95056-338E-4EEF-ACE1-16E64331567C}" destId="{310A3D5C-9EAA-6549-BB30-51FADF8873AD}" srcOrd="0" destOrd="0" presId="urn:microsoft.com/office/officeart/2005/8/layout/process5"/>
    <dgm:cxn modelId="{855AEE9A-A9B8-6D47-9040-5D87B93AF541}" type="presOf" srcId="{C0D39884-7B44-4D2B-BE2F-0134888C09D4}" destId="{2B93C9B7-C5B1-B244-834C-A2D6F92A5015}" srcOrd="0" destOrd="0" presId="urn:microsoft.com/office/officeart/2005/8/layout/process5"/>
    <dgm:cxn modelId="{B8D50D9E-A451-B94E-B674-A3B936297578}" type="presOf" srcId="{3DF6C4A5-3FAB-4898-8CEF-348C2F665B70}" destId="{DD1F3D87-17F8-E44A-B729-D59D28606696}" srcOrd="0" destOrd="0" presId="urn:microsoft.com/office/officeart/2005/8/layout/process5"/>
    <dgm:cxn modelId="{80EFB8BF-D292-7949-BB6B-368C843EC79A}" type="presOf" srcId="{B290830E-236A-4E7F-B0D1-192A237856EF}" destId="{9CE163E5-6C5C-5E47-B3BC-31AF3617912B}" srcOrd="0" destOrd="0" presId="urn:microsoft.com/office/officeart/2005/8/layout/process5"/>
    <dgm:cxn modelId="{F960B6C6-1043-485E-B468-78374DAC2CC5}" srcId="{C00FDC71-3DBA-48C6-B3F0-CFD34EF02A13}" destId="{76956A07-06F8-4466-B674-AF43F998B5AE}" srcOrd="2" destOrd="0" parTransId="{2D3AEC8A-E1D0-4159-A726-D693CBF58C0B}" sibTransId="{5FEF0B1A-9D7B-4D83-924E-0D23ADFD6F25}"/>
    <dgm:cxn modelId="{207D1BCA-F6E4-43A8-9271-8DFB513F30EB}" srcId="{C00FDC71-3DBA-48C6-B3F0-CFD34EF02A13}" destId="{894BBAF5-30CB-4276-A55F-437C782D3C66}" srcOrd="1" destOrd="0" parTransId="{1557358E-8BB2-40E8-B6B7-125923D892D8}" sibTransId="{C0A1425A-CD2A-4272-862F-01BF6F96EC4E}"/>
    <dgm:cxn modelId="{FA521DCA-5B96-A946-A564-108A079BA51D}" type="presOf" srcId="{1FEC4EDD-0144-4E6F-A84F-2F83B42573CC}" destId="{FE0CBD06-D2AD-7245-B6E9-332B7C2C92B7}" srcOrd="0" destOrd="0" presId="urn:microsoft.com/office/officeart/2005/8/layout/process5"/>
    <dgm:cxn modelId="{8B13BCCD-6F8F-124C-8D0E-6B0DE47DC98E}" type="presOf" srcId="{C86A4435-468C-40E3-98E1-38A7ABF5C452}" destId="{B20B89B7-DC82-6842-A665-9ADC87CDF7B8}" srcOrd="0" destOrd="0" presId="urn:microsoft.com/office/officeart/2005/8/layout/process5"/>
    <dgm:cxn modelId="{D06F4BD0-D0EA-D24E-9CE5-F577C0E9DC0C}" type="presOf" srcId="{316B0814-1556-4D5E-BF19-508653CDAC99}" destId="{300D7277-7DE3-514E-98CA-6D535C42D610}" srcOrd="0" destOrd="0" presId="urn:microsoft.com/office/officeart/2005/8/layout/process5"/>
    <dgm:cxn modelId="{ADC25CD1-459F-4705-A179-7BADE502BAB0}" srcId="{C00FDC71-3DBA-48C6-B3F0-CFD34EF02A13}" destId="{B290830E-236A-4E7F-B0D1-192A237856EF}" srcOrd="7" destOrd="0" parTransId="{15A65A35-2B9D-432E-9825-9DEA1D8898C8}" sibTransId="{AE5D5F67-6D8E-4F53-8167-076C2EE38476}"/>
    <dgm:cxn modelId="{0BC114DB-8031-8D4F-B6ED-DD90554A4244}" type="presOf" srcId="{76956A07-06F8-4466-B674-AF43F998B5AE}" destId="{FA39C2CF-19EF-3D43-B12F-AA034D70C0A7}" srcOrd="0" destOrd="0" presId="urn:microsoft.com/office/officeart/2005/8/layout/process5"/>
    <dgm:cxn modelId="{F2C267DB-C34A-40CA-A1A0-0BA1E88E9863}" srcId="{C00FDC71-3DBA-48C6-B3F0-CFD34EF02A13}" destId="{3DF6C4A5-3FAB-4898-8CEF-348C2F665B70}" srcOrd="3" destOrd="0" parTransId="{8047F1DB-529F-4FFF-A010-98BED74AE0F6}" sibTransId="{F8E3D886-C71A-4B64-8EAA-BAB91F2AF3B5}"/>
    <dgm:cxn modelId="{ED3DE2DC-A884-D54C-A5B4-421307640196}" type="presOf" srcId="{48F8F226-0A31-44C3-9FAD-E1BB8CFF8E2F}" destId="{84C4AD78-5684-E348-967C-53605488FEC6}" srcOrd="0" destOrd="0" presId="urn:microsoft.com/office/officeart/2005/8/layout/process5"/>
    <dgm:cxn modelId="{EBE3C1E0-FD91-8A46-9592-FECF37389915}" type="presOf" srcId="{5FEF0B1A-9D7B-4D83-924E-0D23ADFD6F25}" destId="{90B99BD0-2E31-1540-90E8-B62AD20B023B}" srcOrd="0" destOrd="0" presId="urn:microsoft.com/office/officeart/2005/8/layout/process5"/>
    <dgm:cxn modelId="{998662E3-7D9A-4BA6-BC7A-D33FFF0F4C77}" srcId="{C00FDC71-3DBA-48C6-B3F0-CFD34EF02A13}" destId="{C86A4435-468C-40E3-98E1-38A7ABF5C452}" srcOrd="9" destOrd="0" parTransId="{762F496F-0F4E-41FA-BA66-677FBFA229E7}" sibTransId="{E9E95C3A-25DE-49D7-9DB9-24E35F9AEDCB}"/>
    <dgm:cxn modelId="{62D080E4-4E72-469C-9751-E705926B7880}" srcId="{C00FDC71-3DBA-48C6-B3F0-CFD34EF02A13}" destId="{48F8F226-0A31-44C3-9FAD-E1BB8CFF8E2F}" srcOrd="0" destOrd="0" parTransId="{8FE4B693-163B-4D8A-B9B0-5A7A9F0C0C81}" sibTransId="{CDBD6890-B899-474A-9C7F-D8A07394DD04}"/>
    <dgm:cxn modelId="{0624A1F6-3B34-6944-80B1-381AC3CF91D3}" type="presOf" srcId="{16D06481-E7D6-4F01-AD92-833C8C9D133E}" destId="{05B15A59-C9D2-0848-A4EB-031151C887BF}" srcOrd="0" destOrd="0" presId="urn:microsoft.com/office/officeart/2005/8/layout/process5"/>
    <dgm:cxn modelId="{2CEF9AF8-DED7-0D41-ACE6-B37F43506258}" type="presOf" srcId="{F8E3D886-C71A-4B64-8EAA-BAB91F2AF3B5}" destId="{C7C05915-760F-D341-A60E-1D53CEB430FE}" srcOrd="0" destOrd="0" presId="urn:microsoft.com/office/officeart/2005/8/layout/process5"/>
    <dgm:cxn modelId="{C88B02FB-9F41-2640-B503-EC716BBD229D}" type="presParOf" srcId="{2EC42050-5F19-274C-984B-3E5A9E76B618}" destId="{84C4AD78-5684-E348-967C-53605488FEC6}" srcOrd="0" destOrd="0" presId="urn:microsoft.com/office/officeart/2005/8/layout/process5"/>
    <dgm:cxn modelId="{9EDC992A-BB2C-0447-808F-8646AB9CFC21}" type="presParOf" srcId="{2EC42050-5F19-274C-984B-3E5A9E76B618}" destId="{8166FDDF-2555-5A47-9795-8CC8181E3079}" srcOrd="1" destOrd="0" presId="urn:microsoft.com/office/officeart/2005/8/layout/process5"/>
    <dgm:cxn modelId="{2F188260-1942-F844-98CD-0C4DDCA57F17}" type="presParOf" srcId="{8166FDDF-2555-5A47-9795-8CC8181E3079}" destId="{E933B9F6-F5F2-5141-BF9A-5484D19FC888}" srcOrd="0" destOrd="0" presId="urn:microsoft.com/office/officeart/2005/8/layout/process5"/>
    <dgm:cxn modelId="{694A6A8B-1DB8-5E47-9AA5-E95D2D5EA3DE}" type="presParOf" srcId="{2EC42050-5F19-274C-984B-3E5A9E76B618}" destId="{589A2B9C-E558-ED43-9036-5AC168686B73}" srcOrd="2" destOrd="0" presId="urn:microsoft.com/office/officeart/2005/8/layout/process5"/>
    <dgm:cxn modelId="{F3A7549B-B350-C847-9300-A2EFB9F91EAD}" type="presParOf" srcId="{2EC42050-5F19-274C-984B-3E5A9E76B618}" destId="{665F7A78-7B12-4245-B118-DEC342FF8278}" srcOrd="3" destOrd="0" presId="urn:microsoft.com/office/officeart/2005/8/layout/process5"/>
    <dgm:cxn modelId="{5BE7E488-07F3-2E46-9141-383317E83F67}" type="presParOf" srcId="{665F7A78-7B12-4245-B118-DEC342FF8278}" destId="{352798C5-99B8-F64D-9977-ACA25AFF57B7}" srcOrd="0" destOrd="0" presId="urn:microsoft.com/office/officeart/2005/8/layout/process5"/>
    <dgm:cxn modelId="{5412E540-D316-D140-AC50-E950CA0C62DB}" type="presParOf" srcId="{2EC42050-5F19-274C-984B-3E5A9E76B618}" destId="{FA39C2CF-19EF-3D43-B12F-AA034D70C0A7}" srcOrd="4" destOrd="0" presId="urn:microsoft.com/office/officeart/2005/8/layout/process5"/>
    <dgm:cxn modelId="{8AA6D354-577A-EE4A-93A9-A4069C7A6FDA}" type="presParOf" srcId="{2EC42050-5F19-274C-984B-3E5A9E76B618}" destId="{90B99BD0-2E31-1540-90E8-B62AD20B023B}" srcOrd="5" destOrd="0" presId="urn:microsoft.com/office/officeart/2005/8/layout/process5"/>
    <dgm:cxn modelId="{B4597E63-B8E2-9547-870A-EB4CE003C46A}" type="presParOf" srcId="{90B99BD0-2E31-1540-90E8-B62AD20B023B}" destId="{2FABD91A-38A8-134C-8E46-5E7DEC576AC1}" srcOrd="0" destOrd="0" presId="urn:microsoft.com/office/officeart/2005/8/layout/process5"/>
    <dgm:cxn modelId="{A74471B7-E37A-3843-8781-F48AD434A094}" type="presParOf" srcId="{2EC42050-5F19-274C-984B-3E5A9E76B618}" destId="{DD1F3D87-17F8-E44A-B729-D59D28606696}" srcOrd="6" destOrd="0" presId="urn:microsoft.com/office/officeart/2005/8/layout/process5"/>
    <dgm:cxn modelId="{EDE9AF39-2CB6-D64A-8B55-073281E40CFD}" type="presParOf" srcId="{2EC42050-5F19-274C-984B-3E5A9E76B618}" destId="{C7C05915-760F-D341-A60E-1D53CEB430FE}" srcOrd="7" destOrd="0" presId="urn:microsoft.com/office/officeart/2005/8/layout/process5"/>
    <dgm:cxn modelId="{4E8DC339-EAE7-4445-A4B0-FE6A5A08361F}" type="presParOf" srcId="{C7C05915-760F-D341-A60E-1D53CEB430FE}" destId="{4185AA9C-75C7-9345-BC54-A5DBF11C181C}" srcOrd="0" destOrd="0" presId="urn:microsoft.com/office/officeart/2005/8/layout/process5"/>
    <dgm:cxn modelId="{548E2CF7-0E38-634C-8B07-B30963485E8F}" type="presParOf" srcId="{2EC42050-5F19-274C-984B-3E5A9E76B618}" destId="{2B93C9B7-C5B1-B244-834C-A2D6F92A5015}" srcOrd="8" destOrd="0" presId="urn:microsoft.com/office/officeart/2005/8/layout/process5"/>
    <dgm:cxn modelId="{66733B2D-728A-FA48-80F7-A5216E9076B1}" type="presParOf" srcId="{2EC42050-5F19-274C-984B-3E5A9E76B618}" destId="{8FCBD66E-D35D-5347-862D-EE312AE34F74}" srcOrd="9" destOrd="0" presId="urn:microsoft.com/office/officeart/2005/8/layout/process5"/>
    <dgm:cxn modelId="{7CD04401-4B26-7A45-9553-5D2E30AD2CD0}" type="presParOf" srcId="{8FCBD66E-D35D-5347-862D-EE312AE34F74}" destId="{4E3381D5-D011-C542-A5CD-B92B006E6859}" srcOrd="0" destOrd="0" presId="urn:microsoft.com/office/officeart/2005/8/layout/process5"/>
    <dgm:cxn modelId="{ED7B6FC6-F92D-B941-A413-6DE0416FE310}" type="presParOf" srcId="{2EC42050-5F19-274C-984B-3E5A9E76B618}" destId="{8DA11828-5EE2-5040-A87D-CB6D85724367}" srcOrd="10" destOrd="0" presId="urn:microsoft.com/office/officeart/2005/8/layout/process5"/>
    <dgm:cxn modelId="{29839DC8-05EB-6B42-84F1-30E118737F82}" type="presParOf" srcId="{2EC42050-5F19-274C-984B-3E5A9E76B618}" destId="{300D7277-7DE3-514E-98CA-6D535C42D610}" srcOrd="11" destOrd="0" presId="urn:microsoft.com/office/officeart/2005/8/layout/process5"/>
    <dgm:cxn modelId="{B9BB1F5C-5840-6644-A5F7-3AD96AD691C4}" type="presParOf" srcId="{300D7277-7DE3-514E-98CA-6D535C42D610}" destId="{BA30332B-D64C-E843-99D3-31727166379B}" srcOrd="0" destOrd="0" presId="urn:microsoft.com/office/officeart/2005/8/layout/process5"/>
    <dgm:cxn modelId="{F95BAB01-3F8B-DC4F-82B8-C8F271FAA431}" type="presParOf" srcId="{2EC42050-5F19-274C-984B-3E5A9E76B618}" destId="{FE0CBD06-D2AD-7245-B6E9-332B7C2C92B7}" srcOrd="12" destOrd="0" presId="urn:microsoft.com/office/officeart/2005/8/layout/process5"/>
    <dgm:cxn modelId="{05620FCC-926C-DF4C-BF90-FD6CB54F7261}" type="presParOf" srcId="{2EC42050-5F19-274C-984B-3E5A9E76B618}" destId="{3610116D-AE67-5242-BCE4-36C73FB0D48D}" srcOrd="13" destOrd="0" presId="urn:microsoft.com/office/officeart/2005/8/layout/process5"/>
    <dgm:cxn modelId="{5E3F3980-C40F-1D4A-AD30-399D530BF8DB}" type="presParOf" srcId="{3610116D-AE67-5242-BCE4-36C73FB0D48D}" destId="{D4289E52-4600-874B-AD40-894CC984810A}" srcOrd="0" destOrd="0" presId="urn:microsoft.com/office/officeart/2005/8/layout/process5"/>
    <dgm:cxn modelId="{8CA19E50-45E8-CB4B-A02C-552E82997149}" type="presParOf" srcId="{2EC42050-5F19-274C-984B-3E5A9E76B618}" destId="{9CE163E5-6C5C-5E47-B3BC-31AF3617912B}" srcOrd="14" destOrd="0" presId="urn:microsoft.com/office/officeart/2005/8/layout/process5"/>
    <dgm:cxn modelId="{645E4BB4-BAC0-EB49-91E9-CCC37B71CC5A}" type="presParOf" srcId="{2EC42050-5F19-274C-984B-3E5A9E76B618}" destId="{6CD564BF-813E-8D46-8937-25500E69646B}" srcOrd="15" destOrd="0" presId="urn:microsoft.com/office/officeart/2005/8/layout/process5"/>
    <dgm:cxn modelId="{109AD38A-4F37-D144-A89E-1D3374982DE5}" type="presParOf" srcId="{6CD564BF-813E-8D46-8937-25500E69646B}" destId="{3C1F8508-DFCD-5A4A-8972-12C68585378F}" srcOrd="0" destOrd="0" presId="urn:microsoft.com/office/officeart/2005/8/layout/process5"/>
    <dgm:cxn modelId="{842824B5-5586-6B4D-8CE9-A004BAC99297}" type="presParOf" srcId="{2EC42050-5F19-274C-984B-3E5A9E76B618}" destId="{05B15A59-C9D2-0848-A4EB-031151C887BF}" srcOrd="16" destOrd="0" presId="urn:microsoft.com/office/officeart/2005/8/layout/process5"/>
    <dgm:cxn modelId="{63F790C4-E358-E34C-8FDC-9D3ACBE68916}" type="presParOf" srcId="{2EC42050-5F19-274C-984B-3E5A9E76B618}" destId="{310A3D5C-9EAA-6549-BB30-51FADF8873AD}" srcOrd="17" destOrd="0" presId="urn:microsoft.com/office/officeart/2005/8/layout/process5"/>
    <dgm:cxn modelId="{CCE166F8-5CBA-4D41-BCA2-9AE3A99C6212}" type="presParOf" srcId="{310A3D5C-9EAA-6549-BB30-51FADF8873AD}" destId="{F1343898-4EEB-0642-9B68-87FF760ED9C8}" srcOrd="0" destOrd="0" presId="urn:microsoft.com/office/officeart/2005/8/layout/process5"/>
    <dgm:cxn modelId="{421A059E-E9C2-3146-973D-D1A105092B81}" type="presParOf" srcId="{2EC42050-5F19-274C-984B-3E5A9E76B618}" destId="{B20B89B7-DC82-6842-A665-9ADC87CDF7B8}"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4AD78-5684-E348-967C-53605488FEC6}">
      <dsp:nvSpPr>
        <dsp:cNvPr id="0" name=""/>
        <dsp:cNvSpPr/>
      </dsp:nvSpPr>
      <dsp:spPr>
        <a:xfrm>
          <a:off x="0" y="45877"/>
          <a:ext cx="1422499" cy="85349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Get Ready to Do Business</a:t>
          </a:r>
        </a:p>
      </dsp:txBody>
      <dsp:txXfrm>
        <a:off x="24998" y="70875"/>
        <a:ext cx="1372503" cy="803503"/>
      </dsp:txXfrm>
    </dsp:sp>
    <dsp:sp modelId="{8166FDDF-2555-5A47-9795-8CC8181E3079}">
      <dsp:nvSpPr>
        <dsp:cNvPr id="0" name=""/>
        <dsp:cNvSpPr/>
      </dsp:nvSpPr>
      <dsp:spPr>
        <a:xfrm>
          <a:off x="1560493" y="296237"/>
          <a:ext cx="332440" cy="3527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60493" y="366793"/>
        <a:ext cx="232708" cy="211667"/>
      </dsp:txXfrm>
    </dsp:sp>
    <dsp:sp modelId="{589A2B9C-E558-ED43-9036-5AC168686B73}">
      <dsp:nvSpPr>
        <dsp:cNvPr id="0" name=""/>
        <dsp:cNvSpPr/>
      </dsp:nvSpPr>
      <dsp:spPr>
        <a:xfrm>
          <a:off x="2049745" y="45877"/>
          <a:ext cx="1422499" cy="85349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Show NYC Who You Are </a:t>
          </a:r>
        </a:p>
      </dsp:txBody>
      <dsp:txXfrm>
        <a:off x="2074743" y="70875"/>
        <a:ext cx="1372503" cy="803503"/>
      </dsp:txXfrm>
    </dsp:sp>
    <dsp:sp modelId="{665F7A78-7B12-4245-B118-DEC342FF8278}">
      <dsp:nvSpPr>
        <dsp:cNvPr id="0" name=""/>
        <dsp:cNvSpPr/>
      </dsp:nvSpPr>
      <dsp:spPr>
        <a:xfrm rot="21520347">
          <a:off x="3593470" y="273559"/>
          <a:ext cx="292216" cy="3527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93482" y="345131"/>
        <a:ext cx="204551" cy="211667"/>
      </dsp:txXfrm>
    </dsp:sp>
    <dsp:sp modelId="{FA39C2CF-19EF-3D43-B12F-AA034D70C0A7}">
      <dsp:nvSpPr>
        <dsp:cNvPr id="0" name=""/>
        <dsp:cNvSpPr/>
      </dsp:nvSpPr>
      <dsp:spPr>
        <a:xfrm>
          <a:off x="4023449" y="138"/>
          <a:ext cx="1422499" cy="85349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Find Contracting Opportunities -NYC Council Discretionary Funding</a:t>
          </a:r>
          <a:r>
            <a:rPr lang="en-US" sz="800" kern="1200" dirty="0"/>
            <a:t>)</a:t>
          </a:r>
        </a:p>
      </dsp:txBody>
      <dsp:txXfrm>
        <a:off x="4048447" y="25136"/>
        <a:ext cx="1372503" cy="803503"/>
      </dsp:txXfrm>
    </dsp:sp>
    <dsp:sp modelId="{90B99BD0-2E31-1540-90E8-B62AD20B023B}">
      <dsp:nvSpPr>
        <dsp:cNvPr id="0" name=""/>
        <dsp:cNvSpPr/>
      </dsp:nvSpPr>
      <dsp:spPr>
        <a:xfrm rot="5400000">
          <a:off x="4583913" y="953213"/>
          <a:ext cx="301569" cy="3527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628865" y="978818"/>
        <a:ext cx="211667" cy="211098"/>
      </dsp:txXfrm>
    </dsp:sp>
    <dsp:sp modelId="{DD1F3D87-17F8-E44A-B729-D59D28606696}">
      <dsp:nvSpPr>
        <dsp:cNvPr id="0" name=""/>
        <dsp:cNvSpPr/>
      </dsp:nvSpPr>
      <dsp:spPr>
        <a:xfrm>
          <a:off x="4023449" y="1422638"/>
          <a:ext cx="1422499" cy="85349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Respond to the  Funding Opportunity – Start </a:t>
          </a:r>
          <a:r>
            <a:rPr lang="en-US" sz="1000" kern="1200" dirty="0" err="1"/>
            <a:t>PASSPort</a:t>
          </a:r>
          <a:r>
            <a:rPr lang="en-US" sz="1000" kern="1200" dirty="0"/>
            <a:t>, &amp; Complete Application</a:t>
          </a:r>
        </a:p>
      </dsp:txBody>
      <dsp:txXfrm>
        <a:off x="4048447" y="1447636"/>
        <a:ext cx="1372503" cy="803503"/>
      </dsp:txXfrm>
    </dsp:sp>
    <dsp:sp modelId="{C7C05915-760F-D341-A60E-1D53CEB430FE}">
      <dsp:nvSpPr>
        <dsp:cNvPr id="0" name=""/>
        <dsp:cNvSpPr/>
      </dsp:nvSpPr>
      <dsp:spPr>
        <a:xfrm rot="10800000">
          <a:off x="3596699" y="1672997"/>
          <a:ext cx="301569" cy="3527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687170" y="1743553"/>
        <a:ext cx="211098" cy="211667"/>
      </dsp:txXfrm>
    </dsp:sp>
    <dsp:sp modelId="{2B93C9B7-C5B1-B244-834C-A2D6F92A5015}">
      <dsp:nvSpPr>
        <dsp:cNvPr id="0" name=""/>
        <dsp:cNvSpPr/>
      </dsp:nvSpPr>
      <dsp:spPr>
        <a:xfrm>
          <a:off x="2031950" y="1422638"/>
          <a:ext cx="1422499" cy="853499"/>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you are fortunate, you might receive notification of an award</a:t>
          </a:r>
        </a:p>
      </dsp:txBody>
      <dsp:txXfrm>
        <a:off x="2056948" y="1447636"/>
        <a:ext cx="1372503" cy="803503"/>
      </dsp:txXfrm>
    </dsp:sp>
    <dsp:sp modelId="{8FCBD66E-D35D-5347-862D-EE312AE34F74}">
      <dsp:nvSpPr>
        <dsp:cNvPr id="0" name=""/>
        <dsp:cNvSpPr/>
      </dsp:nvSpPr>
      <dsp:spPr>
        <a:xfrm rot="10800000">
          <a:off x="1605200" y="1672997"/>
          <a:ext cx="301569" cy="3527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695671" y="1743553"/>
        <a:ext cx="211098" cy="211667"/>
      </dsp:txXfrm>
    </dsp:sp>
    <dsp:sp modelId="{8DA11828-5EE2-5040-A87D-CB6D85724367}">
      <dsp:nvSpPr>
        <dsp:cNvPr id="0" name=""/>
        <dsp:cNvSpPr/>
      </dsp:nvSpPr>
      <dsp:spPr>
        <a:xfrm>
          <a:off x="40451" y="1422638"/>
          <a:ext cx="1422499" cy="85349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Complete  Prequalification in </a:t>
          </a:r>
          <a:r>
            <a:rPr lang="en-US" sz="1400" kern="1200" dirty="0" err="1"/>
            <a:t>PassPort</a:t>
          </a:r>
          <a:r>
            <a:rPr lang="en-US" sz="1400" kern="1200" dirty="0"/>
            <a:t> &amp; the Award Tasks</a:t>
          </a:r>
        </a:p>
      </dsp:txBody>
      <dsp:txXfrm>
        <a:off x="65449" y="1447636"/>
        <a:ext cx="1372503" cy="803503"/>
      </dsp:txXfrm>
    </dsp:sp>
    <dsp:sp modelId="{300D7277-7DE3-514E-98CA-6D535C42D610}">
      <dsp:nvSpPr>
        <dsp:cNvPr id="0" name=""/>
        <dsp:cNvSpPr/>
      </dsp:nvSpPr>
      <dsp:spPr>
        <a:xfrm rot="5400000">
          <a:off x="600916" y="2375712"/>
          <a:ext cx="301569" cy="3527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645868" y="2401317"/>
        <a:ext cx="211667" cy="211098"/>
      </dsp:txXfrm>
    </dsp:sp>
    <dsp:sp modelId="{FE0CBD06-D2AD-7245-B6E9-332B7C2C92B7}">
      <dsp:nvSpPr>
        <dsp:cNvPr id="0" name=""/>
        <dsp:cNvSpPr/>
      </dsp:nvSpPr>
      <dsp:spPr>
        <a:xfrm>
          <a:off x="40451" y="2845137"/>
          <a:ext cx="1422499" cy="85349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 Gets Registered</a:t>
          </a:r>
        </a:p>
      </dsp:txBody>
      <dsp:txXfrm>
        <a:off x="65449" y="2870135"/>
        <a:ext cx="1372503" cy="803503"/>
      </dsp:txXfrm>
    </dsp:sp>
    <dsp:sp modelId="{3610116D-AE67-5242-BCE4-36C73FB0D48D}">
      <dsp:nvSpPr>
        <dsp:cNvPr id="0" name=""/>
        <dsp:cNvSpPr/>
      </dsp:nvSpPr>
      <dsp:spPr>
        <a:xfrm>
          <a:off x="1588130" y="3095497"/>
          <a:ext cx="301569" cy="3527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88130" y="3166053"/>
        <a:ext cx="211098" cy="211667"/>
      </dsp:txXfrm>
    </dsp:sp>
    <dsp:sp modelId="{9CE163E5-6C5C-5E47-B3BC-31AF3617912B}">
      <dsp:nvSpPr>
        <dsp:cNvPr id="0" name=""/>
        <dsp:cNvSpPr/>
      </dsp:nvSpPr>
      <dsp:spPr>
        <a:xfrm>
          <a:off x="2031950" y="2845137"/>
          <a:ext cx="1422499" cy="85349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Start Your Work</a:t>
          </a:r>
        </a:p>
      </dsp:txBody>
      <dsp:txXfrm>
        <a:off x="2056948" y="2870135"/>
        <a:ext cx="1372503" cy="803503"/>
      </dsp:txXfrm>
    </dsp:sp>
    <dsp:sp modelId="{6CD564BF-813E-8D46-8937-25500E69646B}">
      <dsp:nvSpPr>
        <dsp:cNvPr id="0" name=""/>
        <dsp:cNvSpPr/>
      </dsp:nvSpPr>
      <dsp:spPr>
        <a:xfrm>
          <a:off x="3579629" y="3095497"/>
          <a:ext cx="301569" cy="3527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79629" y="3166053"/>
        <a:ext cx="211098" cy="211667"/>
      </dsp:txXfrm>
    </dsp:sp>
    <dsp:sp modelId="{05B15A59-C9D2-0848-A4EB-031151C887BF}">
      <dsp:nvSpPr>
        <dsp:cNvPr id="0" name=""/>
        <dsp:cNvSpPr/>
      </dsp:nvSpPr>
      <dsp:spPr>
        <a:xfrm>
          <a:off x="4023449" y="2845137"/>
          <a:ext cx="1422499" cy="85349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Complete Expenditures Forms</a:t>
          </a:r>
        </a:p>
      </dsp:txBody>
      <dsp:txXfrm>
        <a:off x="4048447" y="2870135"/>
        <a:ext cx="1372503" cy="803503"/>
      </dsp:txXfrm>
    </dsp:sp>
    <dsp:sp modelId="{310A3D5C-9EAA-6549-BB30-51FADF8873AD}">
      <dsp:nvSpPr>
        <dsp:cNvPr id="0" name=""/>
        <dsp:cNvSpPr/>
      </dsp:nvSpPr>
      <dsp:spPr>
        <a:xfrm rot="5400000">
          <a:off x="4583913" y="3798211"/>
          <a:ext cx="301569" cy="3527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628865" y="3823816"/>
        <a:ext cx="211667" cy="211098"/>
      </dsp:txXfrm>
    </dsp:sp>
    <dsp:sp modelId="{B20B89B7-DC82-6842-A665-9ADC87CDF7B8}">
      <dsp:nvSpPr>
        <dsp:cNvPr id="0" name=""/>
        <dsp:cNvSpPr/>
      </dsp:nvSpPr>
      <dsp:spPr>
        <a:xfrm>
          <a:off x="4023449" y="4267636"/>
          <a:ext cx="1422499" cy="853499"/>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Get Paid</a:t>
          </a:r>
        </a:p>
      </dsp:txBody>
      <dsp:txXfrm>
        <a:off x="4048447" y="4292634"/>
        <a:ext cx="1372503" cy="8035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40722-188C-464C-ACE1-A2AD039DD31A}" type="datetimeFigureOut">
              <a:rPr lang="en-US" smtClean="0"/>
              <a:t>8/14/24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D20C4-EB13-4148-82A5-41A165087397}" type="slidenum">
              <a:rPr lang="en-US" smtClean="0"/>
              <a:t>‹#›</a:t>
            </a:fld>
            <a:endParaRPr lang="en-US" dirty="0"/>
          </a:p>
        </p:txBody>
      </p:sp>
    </p:spTree>
    <p:extLst>
      <p:ext uri="{BB962C8B-B14F-4D97-AF65-F5344CB8AC3E}">
        <p14:creationId xmlns:p14="http://schemas.microsoft.com/office/powerpoint/2010/main" val="8956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phd.org/fundraising/" TargetMode="External"/><Relationship Id="rId13" Type="http://schemas.openxmlformats.org/officeDocument/2006/relationships/hyperlink" Target="http://www.nphd.org/trainings/current-course-offerings/team-development/" TargetMode="External"/><Relationship Id="rId3" Type="http://schemas.openxmlformats.org/officeDocument/2006/relationships/hyperlink" Target="http://www.nphd.org/trainings/current-course-offerings/high-impact-board-development/" TargetMode="External"/><Relationship Id="rId7" Type="http://schemas.openxmlformats.org/officeDocument/2006/relationships/hyperlink" Target="http://www.nphd.org/financial-management/" TargetMode="External"/><Relationship Id="rId12" Type="http://schemas.openxmlformats.org/officeDocument/2006/relationships/hyperlink" Target="http://www.nphd.org/or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phd.org/executive-coaching/" TargetMode="External"/><Relationship Id="rId11" Type="http://schemas.openxmlformats.org/officeDocument/2006/relationships/hyperlink" Target="http://www.nphd.org/leadership/" TargetMode="External"/><Relationship Id="rId5" Type="http://schemas.openxmlformats.org/officeDocument/2006/relationships/hyperlink" Target="http://www.nphd.org/diversity-training/" TargetMode="External"/><Relationship Id="rId15" Type="http://schemas.openxmlformats.org/officeDocument/2006/relationships/hyperlink" Target="http://www.jccgci.org/" TargetMode="External"/><Relationship Id="rId10" Type="http://schemas.openxmlformats.org/officeDocument/2006/relationships/hyperlink" Target="http://www.nphd.org/human-resources/" TargetMode="External"/><Relationship Id="rId4" Type="http://schemas.openxmlformats.org/officeDocument/2006/relationships/hyperlink" Target="http://www.nphd.org/business-continuity-planning/" TargetMode="External"/><Relationship Id="rId9" Type="http://schemas.openxmlformats.org/officeDocument/2006/relationships/hyperlink" Target="http://www.nphd.org/development-governance/" TargetMode="External"/><Relationship Id="rId14" Type="http://schemas.openxmlformats.org/officeDocument/2006/relationships/hyperlink" Target="http://www.nphd.org/technolog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D20C4-EB13-4148-82A5-41A165087397}" type="slidenum">
              <a:rPr lang="en-US" smtClean="0"/>
              <a:t>1</a:t>
            </a:fld>
            <a:endParaRPr lang="en-US" dirty="0"/>
          </a:p>
        </p:txBody>
      </p:sp>
    </p:spTree>
    <p:extLst>
      <p:ext uri="{BB962C8B-B14F-4D97-AF65-F5344CB8AC3E}">
        <p14:creationId xmlns:p14="http://schemas.microsoft.com/office/powerpoint/2010/main" val="93233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NPHD Areas of Expertise</a:t>
            </a:r>
            <a:endParaRPr lang="en-US" dirty="0"/>
          </a:p>
          <a:p>
            <a:pPr marL="285750" indent="-285750">
              <a:buFont typeface="Arial"/>
              <a:buChar char="•"/>
            </a:pPr>
            <a:r>
              <a:rPr lang="en-US" b="1" dirty="0"/>
              <a:t> </a:t>
            </a:r>
            <a:r>
              <a:rPr lang="en-US" b="1" dirty="0">
                <a:hlinkClick r:id="rId3"/>
              </a:rPr>
              <a:t>Board Development</a:t>
            </a:r>
            <a:endParaRPr lang="en-US" dirty="0"/>
          </a:p>
          <a:p>
            <a:pPr marL="285750" indent="-285750">
              <a:buFont typeface="Arial"/>
              <a:buChar char="•"/>
            </a:pPr>
            <a:r>
              <a:rPr lang="en-US" b="1" dirty="0"/>
              <a:t> </a:t>
            </a:r>
            <a:r>
              <a:rPr lang="en-US" b="1" dirty="0">
                <a:hlinkClick r:id="rId4"/>
              </a:rPr>
              <a:t>Business Continuity Planning</a:t>
            </a:r>
            <a:endParaRPr lang="en-US" dirty="0"/>
          </a:p>
          <a:p>
            <a:pPr marL="285750" indent="-285750">
              <a:buFont typeface="Arial"/>
              <a:buChar char="•"/>
            </a:pPr>
            <a:r>
              <a:rPr lang="en-US" b="1" dirty="0"/>
              <a:t> </a:t>
            </a:r>
            <a:r>
              <a:rPr lang="en-US" b="1" dirty="0">
                <a:hlinkClick r:id="rId5"/>
              </a:rPr>
              <a:t>Diversity</a:t>
            </a:r>
            <a:endParaRPr lang="en-US" dirty="0"/>
          </a:p>
          <a:p>
            <a:pPr marL="285750" indent="-285750">
              <a:buFont typeface="Arial"/>
              <a:buChar char="•"/>
            </a:pPr>
            <a:r>
              <a:rPr lang="en-US" b="1" dirty="0"/>
              <a:t> </a:t>
            </a:r>
            <a:r>
              <a:rPr lang="en-US" b="1" dirty="0">
                <a:hlinkClick r:id="rId6"/>
              </a:rPr>
              <a:t>Executive Coaching</a:t>
            </a:r>
            <a:endParaRPr lang="en-US" dirty="0"/>
          </a:p>
          <a:p>
            <a:pPr marL="285750" indent="-285750">
              <a:buFont typeface="Arial"/>
              <a:buChar char="•"/>
            </a:pPr>
            <a:r>
              <a:rPr lang="en-US" b="1" dirty="0"/>
              <a:t> </a:t>
            </a:r>
            <a:r>
              <a:rPr lang="en-US" b="1" dirty="0">
                <a:hlinkClick r:id="rId7"/>
              </a:rPr>
              <a:t>Financial Management</a:t>
            </a:r>
            <a:endParaRPr lang="en-US" dirty="0"/>
          </a:p>
          <a:p>
            <a:pPr marL="285750" indent="-285750">
              <a:buFont typeface="Arial"/>
              <a:buChar char="•"/>
            </a:pPr>
            <a:r>
              <a:rPr lang="en-US" b="1" dirty="0"/>
              <a:t> </a:t>
            </a:r>
            <a:r>
              <a:rPr lang="en-US" b="1" dirty="0">
                <a:hlinkClick r:id="rId8"/>
              </a:rPr>
              <a:t>Fundraising</a:t>
            </a:r>
            <a:endParaRPr lang="en-US" dirty="0"/>
          </a:p>
          <a:p>
            <a:pPr marL="285750" indent="-285750">
              <a:buFont typeface="Arial"/>
              <a:buChar char="•"/>
            </a:pPr>
            <a:r>
              <a:rPr lang="en-US" b="1" dirty="0"/>
              <a:t> </a:t>
            </a:r>
            <a:r>
              <a:rPr lang="en-US" b="1" dirty="0">
                <a:hlinkClick r:id="rId9"/>
              </a:rPr>
              <a:t>Governance</a:t>
            </a:r>
            <a:endParaRPr lang="en-US" dirty="0"/>
          </a:p>
          <a:p>
            <a:pPr marL="285750" indent="-285750">
              <a:buFont typeface="Arial"/>
              <a:buChar char="•"/>
            </a:pPr>
            <a:r>
              <a:rPr lang="en-US" b="1" dirty="0"/>
              <a:t> </a:t>
            </a:r>
            <a:r>
              <a:rPr lang="en-US" b="1" dirty="0">
                <a:hlinkClick r:id="rId10"/>
              </a:rPr>
              <a:t>Human Resources</a:t>
            </a:r>
            <a:endParaRPr lang="en-US" dirty="0"/>
          </a:p>
          <a:p>
            <a:pPr marL="285750" indent="-285750">
              <a:buFont typeface="Arial"/>
              <a:buChar char="•"/>
            </a:pPr>
            <a:r>
              <a:rPr lang="en-US" b="1" dirty="0"/>
              <a:t> </a:t>
            </a:r>
            <a:r>
              <a:rPr lang="en-US" b="1" dirty="0">
                <a:hlinkClick r:id="rId11"/>
              </a:rPr>
              <a:t>Leadership Development</a:t>
            </a:r>
            <a:endParaRPr lang="en-US" dirty="0"/>
          </a:p>
          <a:p>
            <a:pPr marL="285750" indent="-285750">
              <a:buFont typeface="Arial"/>
              <a:buChar char="•"/>
            </a:pPr>
            <a:r>
              <a:rPr lang="en-US" b="1" dirty="0"/>
              <a:t> </a:t>
            </a:r>
            <a:r>
              <a:rPr lang="en-US" b="1" dirty="0">
                <a:hlinkClick r:id="rId12"/>
              </a:rPr>
              <a:t>Organizational Reboot</a:t>
            </a:r>
            <a:endParaRPr lang="en-US" dirty="0"/>
          </a:p>
          <a:p>
            <a:pPr marL="285750" indent="-285750">
              <a:buFont typeface="Arial"/>
              <a:buChar char="•"/>
            </a:pPr>
            <a:r>
              <a:rPr lang="en-US" b="1" dirty="0"/>
              <a:t> </a:t>
            </a:r>
            <a:r>
              <a:rPr lang="en-US" b="1" dirty="0">
                <a:hlinkClick r:id="rId13"/>
              </a:rPr>
              <a:t>Team Development</a:t>
            </a:r>
            <a:endParaRPr lang="en-US" dirty="0"/>
          </a:p>
          <a:p>
            <a:pPr marL="285750" indent="-285750">
              <a:buFont typeface="Arial"/>
              <a:buChar char="•"/>
            </a:pPr>
            <a:r>
              <a:rPr lang="en-US" b="1" dirty="0"/>
              <a:t> </a:t>
            </a:r>
            <a:r>
              <a:rPr lang="en-US" b="1" dirty="0">
                <a:hlinkClick r:id="rId14"/>
              </a:rPr>
              <a:t>Technology</a:t>
            </a:r>
            <a:endParaRPr lang="en-US" dirty="0"/>
          </a:p>
          <a:p>
            <a:endParaRPr lang="en-US" dirty="0">
              <a:cs typeface="Calibri"/>
            </a:endParaRPr>
          </a:p>
          <a:p>
            <a:r>
              <a:rPr lang="en-US" b="1" dirty="0"/>
              <a:t>NonProfit HelpDesk (NPHD)</a:t>
            </a:r>
            <a:endParaRPr lang="en-US" dirty="0"/>
          </a:p>
          <a:p>
            <a:r>
              <a:rPr lang="en-US" b="1" dirty="0"/>
              <a:t>Building Strong Communities by Building Strong Nonprofits</a:t>
            </a:r>
            <a:endParaRPr lang="en-US" dirty="0"/>
          </a:p>
          <a:p>
            <a:r>
              <a:rPr lang="en-US" dirty="0"/>
              <a:t>The NonProfit HelpDesk (NPHD) offers services, training, and dedicated professional staff support to nonprofits, empowering them to serve their clients and communities more efficiently.</a:t>
            </a:r>
            <a:endParaRPr lang="en-US" dirty="0">
              <a:cs typeface="Calibri"/>
            </a:endParaRPr>
          </a:p>
          <a:p>
            <a:endParaRPr lang="en-US" dirty="0"/>
          </a:p>
          <a:p>
            <a:r>
              <a:rPr lang="en-US" dirty="0"/>
              <a:t>We provide essential consulting services to management and staff, as well as related trainings. Our educational trainings (workshops, seminars, and full courses) allow us to reach a broad audience at minimal cost. Financial and technology services are also available upon request.</a:t>
            </a:r>
            <a:endParaRPr lang="en-US" dirty="0">
              <a:cs typeface="Calibri"/>
            </a:endParaRPr>
          </a:p>
          <a:p>
            <a:endParaRPr lang="en-US" dirty="0"/>
          </a:p>
          <a:p>
            <a:r>
              <a:rPr lang="en-US" i="1" dirty="0"/>
              <a:t>Whether you require help in one specific area, or on multiple fronts, our professional consultants are ready to assist</a:t>
            </a:r>
            <a:r>
              <a:rPr lang="en-US" dirty="0"/>
              <a:t>.</a:t>
            </a:r>
            <a:endParaRPr lang="en-US" dirty="0">
              <a:cs typeface="Calibri"/>
            </a:endParaRPr>
          </a:p>
          <a:p>
            <a:endParaRPr lang="en-US" dirty="0">
              <a:cs typeface="Calibri"/>
            </a:endParaRPr>
          </a:p>
          <a:p>
            <a:r>
              <a:rPr lang="en-US" dirty="0"/>
              <a:t>NPHD is a project of the </a:t>
            </a:r>
            <a:r>
              <a:rPr lang="en-US" dirty="0">
                <a:hlinkClick r:id="rId15"/>
              </a:rPr>
              <a:t>Jewish Community Council of Greater Coney Island.</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62D20C4-EB13-4148-82A5-41A165087397}" type="slidenum">
              <a:rPr lang="en-US" smtClean="0"/>
              <a:t>3</a:t>
            </a:fld>
            <a:endParaRPr lang="en-US" dirty="0"/>
          </a:p>
        </p:txBody>
      </p:sp>
    </p:spTree>
    <p:extLst>
      <p:ext uri="{BB962C8B-B14F-4D97-AF65-F5344CB8AC3E}">
        <p14:creationId xmlns:p14="http://schemas.microsoft.com/office/powerpoint/2010/main" val="281534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Representative from Laurie's office to speak and introduce the discretionary funding application process. </a:t>
            </a:r>
          </a:p>
        </p:txBody>
      </p:sp>
      <p:sp>
        <p:nvSpPr>
          <p:cNvPr id="4" name="Slide Number Placeholder 3"/>
          <p:cNvSpPr>
            <a:spLocks noGrp="1"/>
          </p:cNvSpPr>
          <p:nvPr>
            <p:ph type="sldNum" sz="quarter" idx="5"/>
          </p:nvPr>
        </p:nvSpPr>
        <p:spPr/>
        <p:txBody>
          <a:bodyPr/>
          <a:lstStyle/>
          <a:p>
            <a:fld id="{462D20C4-EB13-4148-82A5-41A165087397}" type="slidenum">
              <a:rPr lang="en-US" smtClean="0"/>
              <a:t>4</a:t>
            </a:fld>
            <a:endParaRPr lang="en-US" dirty="0"/>
          </a:p>
        </p:txBody>
      </p:sp>
    </p:spTree>
    <p:extLst>
      <p:ext uri="{BB962C8B-B14F-4D97-AF65-F5344CB8AC3E}">
        <p14:creationId xmlns:p14="http://schemas.microsoft.com/office/powerpoint/2010/main" val="91027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new account </a:t>
            </a:r>
          </a:p>
          <a:p>
            <a:r>
              <a:rPr lang="en-US" dirty="0"/>
              <a:t>Email and password </a:t>
            </a:r>
          </a:p>
          <a:p>
            <a:endParaRPr lang="en-US" dirty="0"/>
          </a:p>
          <a:p>
            <a:r>
              <a:rPr lang="en-US" dirty="0"/>
              <a:t>Application for every – FY2023 Discretionary Funding Application </a:t>
            </a:r>
          </a:p>
          <a:p>
            <a:endParaRPr lang="en-US" dirty="0"/>
          </a:p>
          <a:p>
            <a:r>
              <a:rPr lang="en-US" dirty="0"/>
              <a:t>Google NYC council </a:t>
            </a:r>
          </a:p>
          <a:p>
            <a:r>
              <a:rPr lang="en-US" dirty="0"/>
              <a:t>Top right hand side - Click Budget </a:t>
            </a:r>
          </a:p>
          <a:p>
            <a:r>
              <a:rPr lang="en-US" dirty="0"/>
              <a:t>Opens in January until February (close to two months to complete and submit) </a:t>
            </a:r>
          </a:p>
          <a:p>
            <a:r>
              <a:rPr lang="en-US" dirty="0"/>
              <a:t>Shouldn’t push it until the last day - - they should submit it before the last three days because the website can crash and not let you upload the application </a:t>
            </a:r>
          </a:p>
          <a:p>
            <a:r>
              <a:rPr lang="en-US" dirty="0"/>
              <a:t>This is a formality – every council member has a pot of money for every non-profit (not a lot of money) </a:t>
            </a:r>
          </a:p>
          <a:p>
            <a:endParaRPr lang="en-US" dirty="0"/>
          </a:p>
          <a:p>
            <a:r>
              <a:rPr lang="en-US" dirty="0"/>
              <a:t>Trying to figure out </a:t>
            </a:r>
          </a:p>
          <a:p>
            <a:r>
              <a:rPr lang="en-US" dirty="0"/>
              <a:t>Looking at the Non-profit </a:t>
            </a:r>
          </a:p>
          <a:p>
            <a:r>
              <a:rPr lang="en-US" dirty="0"/>
              <a:t>This is not the way to introduce yourself for the first time </a:t>
            </a:r>
          </a:p>
          <a:p>
            <a:r>
              <a:rPr lang="en-US" dirty="0"/>
              <a:t>Connect with the Staff members and reach out directly to the council member </a:t>
            </a:r>
          </a:p>
          <a:p>
            <a:r>
              <a:rPr lang="en-US" dirty="0"/>
              <a:t>It’s a work in progress </a:t>
            </a:r>
          </a:p>
          <a:p>
            <a:r>
              <a:rPr lang="en-US" dirty="0"/>
              <a:t>This application is a formality </a:t>
            </a:r>
          </a:p>
          <a:p>
            <a:r>
              <a:rPr lang="en-US" dirty="0"/>
              <a:t>Real effort is to get the council member and their staff to get to know the non-profit </a:t>
            </a:r>
          </a:p>
          <a:p>
            <a:endParaRPr lang="en-US" dirty="0"/>
          </a:p>
          <a:p>
            <a:r>
              <a:rPr lang="en-US" dirty="0"/>
              <a:t>Check list - of the document they need </a:t>
            </a:r>
          </a:p>
          <a:p>
            <a:r>
              <a:rPr lang="en-US" dirty="0"/>
              <a:t>#2 NYS Charities Bureau Registration Number – request one online (notify if the number is in process) </a:t>
            </a:r>
          </a:p>
          <a:p>
            <a:r>
              <a:rPr lang="en-US" dirty="0"/>
              <a:t>Annual operating budget – It’s an estimate </a:t>
            </a:r>
          </a:p>
          <a:p>
            <a:r>
              <a:rPr lang="en-US" dirty="0"/>
              <a:t>3. You don’t need to have – clear in HHS Enter their information and upload certain documents – they don’t need to do this </a:t>
            </a:r>
          </a:p>
          <a:p>
            <a:r>
              <a:rPr lang="en-US" dirty="0"/>
              <a:t>***Need to register to access the funding – not register to submit the application  ***Learn what are the HHS documents they need to be qualified and registered with the system</a:t>
            </a:r>
          </a:p>
          <a:p>
            <a:r>
              <a:rPr lang="en-US" dirty="0"/>
              <a:t>6. No names needed – just the organization chart (fiscal point of contact) </a:t>
            </a:r>
          </a:p>
          <a:p>
            <a:r>
              <a:rPr lang="en-US" dirty="0"/>
              <a:t>7.</a:t>
            </a:r>
          </a:p>
          <a:p>
            <a:r>
              <a:rPr lang="en-US" dirty="0"/>
              <a:t>8. Only relevant for new incorporations after July 1, 2017 </a:t>
            </a:r>
          </a:p>
          <a:p>
            <a:r>
              <a:rPr lang="en-US" dirty="0"/>
              <a:t>9. Only if the board members have a relationship with a council members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2D20C4-EB13-4148-82A5-41A165087397}" type="slidenum">
              <a:rPr lang="en-US" smtClean="0"/>
              <a:t>5</a:t>
            </a:fld>
            <a:endParaRPr lang="en-US" dirty="0"/>
          </a:p>
        </p:txBody>
      </p:sp>
    </p:spTree>
    <p:extLst>
      <p:ext uri="{BB962C8B-B14F-4D97-AF65-F5344CB8AC3E}">
        <p14:creationId xmlns:p14="http://schemas.microsoft.com/office/powerpoint/2010/main" val="81230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D20C4-EB13-4148-82A5-41A165087397}" type="slidenum">
              <a:rPr lang="en-US" smtClean="0"/>
              <a:t>7</a:t>
            </a:fld>
            <a:endParaRPr lang="en-US" dirty="0"/>
          </a:p>
        </p:txBody>
      </p:sp>
    </p:spTree>
    <p:extLst>
      <p:ext uri="{BB962C8B-B14F-4D97-AF65-F5344CB8AC3E}">
        <p14:creationId xmlns:p14="http://schemas.microsoft.com/office/powerpoint/2010/main" val="293137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Discretionary funding is a duly appropriated sum of money in the City’s expense budget allocated to an eligible not-for-profit organization by the Council or a Member of the Council under section 1-02(e) of the rules of the Procurement Policy Board (PPB). PPB Rule 1-02(e) allows certain elected officials – including Council Members and Borough Presidents (but not the Mayor or City agencies) – to designate specific not-for-profit organizations to receive funding as an alternative to funding programs through competitive procurement. Unlike competitively awarded Agency contracts, awarded discretionary funds contracts are for a single fiscal year</a:t>
            </a:r>
            <a:endParaRPr lang="en-US" sz="1400" dirty="0"/>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law allows Council Members and Borough Presidents (but not the Mayor or City agencies) – to designate nonprofit organizations to receive funding as an </a:t>
            </a:r>
            <a:r>
              <a:rPr lang="en-US" i="1" u="sng" dirty="0"/>
              <a:t>alternative</a:t>
            </a:r>
            <a:r>
              <a:rPr lang="en-US" dirty="0"/>
              <a:t> to funding programs through competitive procurement. </a:t>
            </a:r>
          </a:p>
          <a:p>
            <a:endParaRPr lang="en-US" dirty="0">
              <a:cs typeface="Calibri"/>
            </a:endParaRPr>
          </a:p>
        </p:txBody>
      </p:sp>
      <p:sp>
        <p:nvSpPr>
          <p:cNvPr id="4" name="Slide Number Placeholder 3"/>
          <p:cNvSpPr>
            <a:spLocks noGrp="1"/>
          </p:cNvSpPr>
          <p:nvPr>
            <p:ph type="sldNum" sz="quarter" idx="10"/>
          </p:nvPr>
        </p:nvSpPr>
        <p:spPr/>
        <p:txBody>
          <a:bodyPr/>
          <a:lstStyle/>
          <a:p>
            <a:fld id="{462D20C4-EB13-4148-82A5-41A165087397}" type="slidenum">
              <a:rPr lang="en-US" smtClean="0"/>
              <a:t>8</a:t>
            </a:fld>
            <a:endParaRPr lang="en-US" dirty="0"/>
          </a:p>
        </p:txBody>
      </p:sp>
    </p:spTree>
    <p:extLst>
      <p:ext uri="{BB962C8B-B14F-4D97-AF65-F5344CB8AC3E}">
        <p14:creationId xmlns:p14="http://schemas.microsoft.com/office/powerpoint/2010/main" val="349306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D20C4-EB13-4148-82A5-41A165087397}" type="slidenum">
              <a:rPr lang="en-US" smtClean="0"/>
              <a:t>14</a:t>
            </a:fld>
            <a:endParaRPr lang="en-US" dirty="0"/>
          </a:p>
        </p:txBody>
      </p:sp>
    </p:spTree>
    <p:extLst>
      <p:ext uri="{BB962C8B-B14F-4D97-AF65-F5344CB8AC3E}">
        <p14:creationId xmlns:p14="http://schemas.microsoft.com/office/powerpoint/2010/main" val="228774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D20C4-EB13-4148-82A5-41A165087397}" type="slidenum">
              <a:rPr lang="en-US" smtClean="0"/>
              <a:t>15</a:t>
            </a:fld>
            <a:endParaRPr lang="en-US" dirty="0"/>
          </a:p>
        </p:txBody>
      </p:sp>
    </p:spTree>
    <p:extLst>
      <p:ext uri="{BB962C8B-B14F-4D97-AF65-F5344CB8AC3E}">
        <p14:creationId xmlns:p14="http://schemas.microsoft.com/office/powerpoint/2010/main" val="420564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3971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0052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3125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477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1729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7147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6274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7251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847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0861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8/14/24</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5075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8/14/24</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04598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c.gov/assets/mocs/downloads/PASSPort/learning-to-use-passport/Guide_UnderstandingCityCouncilDiscretionaryFunding.pdf" TargetMode="External"/><Relationship Id="rId2" Type="http://schemas.openxmlformats.org/officeDocument/2006/relationships/hyperlink" Target="https://council.nyc.gov/budget/" TargetMode="External"/><Relationship Id="rId1" Type="http://schemas.openxmlformats.org/officeDocument/2006/relationships/slideLayout" Target="../slideLayouts/slideLayout2.xml"/><Relationship Id="rId4" Type="http://schemas.openxmlformats.org/officeDocument/2006/relationships/hyperlink" Target="https://www.nyc.gov/assets/mocs/downloads/PASSPort/learning-to-use-passport/DiscretionaryFundingChecklist.pdf"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yc.gov/assets/mocs/downloads/PASSPort/learning-to-use-passport/Guide_UnderstandingCityCouncilDiscretionaryFunding.pdf" TargetMode="External"/><Relationship Id="rId2" Type="http://schemas.openxmlformats.org/officeDocument/2006/relationships/hyperlink" Target="https://www.youtube.com/watch?v=kBMeoEY66x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yc.gov/site/mocs/passport/about-passport.pag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yc.gov/assets/mocs/PASSPortVids/Account_Creation_Video-Final.mp4" TargetMode="External"/><Relationship Id="rId2" Type="http://schemas.openxmlformats.org/officeDocument/2006/relationships/hyperlink" Target="https://www.nyc.gov/assets/mocs/passport-downloads/pdf/resources-for-vendors/Requesting_a_Vendor_PASSPort_Account_9May202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yc.gov/site/mocs/opportunities/capacity-building-training.page" TargetMode="External"/><Relationship Id="rId2" Type="http://schemas.openxmlformats.org/officeDocument/2006/relationships/hyperlink" Target="http://mocs.matrixlm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1.nyc.gov/assets/mocs/downloads/pdf/NonProfit/Training%20Requirement%20for%20Discretionary%20Awardee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phd.or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1.nyc.gov/site/mocs/systems/about-go-to-passport.page" TargetMode="External"/><Relationship Id="rId7" Type="http://schemas.openxmlformats.org/officeDocument/2006/relationships/hyperlink" Target="https://mocssupport.atlassian.net/servicedesk/customer/portal/8" TargetMode="External"/><Relationship Id="rId2" Type="http://schemas.openxmlformats.org/officeDocument/2006/relationships/hyperlink" Target="https://a127-pip.nyc.gov/webapp/PRDPCW/SelfService" TargetMode="External"/><Relationship Id="rId1" Type="http://schemas.openxmlformats.org/officeDocument/2006/relationships/slideLayout" Target="../slideLayouts/slideLayout2.xml"/><Relationship Id="rId6" Type="http://schemas.openxmlformats.org/officeDocument/2006/relationships/hyperlink" Target="https://www1.nyc.gov/site/mocs/systems/passport-user-materials.page" TargetMode="External"/><Relationship Id="rId5" Type="http://schemas.openxmlformats.org/officeDocument/2006/relationships/hyperlink" Target="https://passport.cityofnewyork.us/page.aspx/en/rfp/request_browse_public" TargetMode="External"/><Relationship Id="rId4" Type="http://schemas.openxmlformats.org/officeDocument/2006/relationships/hyperlink" Target="https://www1.nyc.gov/site/mocs/systems/doing-business-with-nyc.pag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6B36BA-9090-41CD-BF25-C08D3F6E25CD}"/>
              </a:ext>
            </a:extLst>
          </p:cNvPr>
          <p:cNvSpPr>
            <a:spLocks noGrp="1"/>
          </p:cNvSpPr>
          <p:nvPr>
            <p:ph type="ctrTitle"/>
          </p:nvPr>
        </p:nvSpPr>
        <p:spPr>
          <a:xfrm>
            <a:off x="2791966" y="1298448"/>
            <a:ext cx="5390647" cy="2951819"/>
          </a:xfrm>
        </p:spPr>
        <p:txBody>
          <a:bodyPr anchor="b">
            <a:normAutofit/>
          </a:bodyPr>
          <a:lstStyle/>
          <a:p>
            <a:r>
              <a:rPr lang="en-US" sz="5000"/>
              <a:t>Welcome &amp; Introductions </a:t>
            </a:r>
          </a:p>
        </p:txBody>
      </p:sp>
      <p:sp>
        <p:nvSpPr>
          <p:cNvPr id="13" name="Rectangle 1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70267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6D51-63BE-0E30-2C2F-AF794E40C955}"/>
              </a:ext>
            </a:extLst>
          </p:cNvPr>
          <p:cNvSpPr>
            <a:spLocks noGrp="1"/>
          </p:cNvSpPr>
          <p:nvPr>
            <p:ph type="title"/>
          </p:nvPr>
        </p:nvSpPr>
        <p:spPr/>
        <p:txBody>
          <a:bodyPr/>
          <a:lstStyle/>
          <a:p>
            <a:r>
              <a:rPr lang="en-US" dirty="0"/>
              <a:t>CONGRATS!!</a:t>
            </a:r>
          </a:p>
        </p:txBody>
      </p:sp>
      <p:sp>
        <p:nvSpPr>
          <p:cNvPr id="3" name="Content Placeholder 2">
            <a:extLst>
              <a:ext uri="{FF2B5EF4-FFF2-40B4-BE49-F238E27FC236}">
                <a16:creationId xmlns:a16="http://schemas.microsoft.com/office/drawing/2014/main" id="{21129D16-43AC-5BFB-2761-F4BD906ECEB6}"/>
              </a:ext>
            </a:extLst>
          </p:cNvPr>
          <p:cNvSpPr>
            <a:spLocks noGrp="1"/>
          </p:cNvSpPr>
          <p:nvPr>
            <p:ph idx="1"/>
          </p:nvPr>
        </p:nvSpPr>
        <p:spPr/>
        <p:txBody>
          <a:bodyPr/>
          <a:lstStyle/>
          <a:p>
            <a:r>
              <a:rPr lang="en-US" b="1" dirty="0"/>
              <a:t>How do agencies know if they have been awarded a NYC Council Discretionary Grant?</a:t>
            </a:r>
          </a:p>
          <a:p>
            <a:r>
              <a:rPr lang="en-US" b="1" dirty="0"/>
              <a:t> </a:t>
            </a:r>
            <a:r>
              <a:rPr lang="en-US" b="0" i="0" u="none" strike="noStrike" dirty="0">
                <a:solidFill>
                  <a:srgbClr val="4D5156"/>
                </a:solidFill>
                <a:effectLst/>
                <a:latin typeface="Google Sans"/>
              </a:rPr>
              <a:t>During each year's budget process, </a:t>
            </a:r>
            <a:r>
              <a:rPr lang="en-US" b="0" i="0" u="none" strike="noStrike" dirty="0">
                <a:solidFill>
                  <a:srgbClr val="040C28"/>
                </a:solidFill>
                <a:effectLst/>
                <a:latin typeface="Google Sans"/>
              </a:rPr>
              <a:t>the Council and its Members assign discretionary funds to not-for-profit organizations and agency initiatives to meet needs and fill gaps in City Agency services and local projects</a:t>
            </a:r>
            <a:r>
              <a:rPr lang="en-US" b="0" i="0" u="none" strike="noStrike" dirty="0">
                <a:solidFill>
                  <a:srgbClr val="4D5156"/>
                </a:solidFill>
                <a:effectLst/>
                <a:latin typeface="Google Sans"/>
              </a:rPr>
              <a:t>.</a:t>
            </a:r>
            <a:endParaRPr lang="en-US" b="1" dirty="0"/>
          </a:p>
          <a:p>
            <a:r>
              <a:rPr lang="en-US" dirty="0"/>
              <a:t>1) Your organization submitted its Grant Request by February20, 2024.</a:t>
            </a:r>
          </a:p>
          <a:p>
            <a:r>
              <a:rPr lang="en-US" dirty="0"/>
              <a:t>2) Your organization may have received word from the City Council Member’s office(s) awarding the grant.</a:t>
            </a:r>
          </a:p>
          <a:p>
            <a:pPr algn="l"/>
            <a:r>
              <a:rPr lang="en-US" dirty="0"/>
              <a:t>3) Listed in the NYC Expense Budget, Schedule C </a:t>
            </a:r>
          </a:p>
          <a:p>
            <a:r>
              <a:rPr lang="en-US" dirty="0"/>
              <a:t>4) You may have received a letter from the NYC agency, i.e., DYCD, telling you that your agency was awarded a grant.</a:t>
            </a:r>
          </a:p>
        </p:txBody>
      </p:sp>
    </p:spTree>
    <p:extLst>
      <p:ext uri="{BB962C8B-B14F-4D97-AF65-F5344CB8AC3E}">
        <p14:creationId xmlns:p14="http://schemas.microsoft.com/office/powerpoint/2010/main" val="265620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3AC4-946A-F6D9-BDC1-2DA13D14A56D}"/>
              </a:ext>
            </a:extLst>
          </p:cNvPr>
          <p:cNvSpPr>
            <a:spLocks noGrp="1"/>
          </p:cNvSpPr>
          <p:nvPr>
            <p:ph type="title"/>
          </p:nvPr>
        </p:nvSpPr>
        <p:spPr/>
        <p:txBody>
          <a:bodyPr/>
          <a:lstStyle/>
          <a:p>
            <a:r>
              <a:rPr lang="en-US" dirty="0"/>
              <a:t>Discretionary Tracker</a:t>
            </a:r>
          </a:p>
        </p:txBody>
      </p:sp>
      <p:sp>
        <p:nvSpPr>
          <p:cNvPr id="3" name="Content Placeholder 2">
            <a:extLst>
              <a:ext uri="{FF2B5EF4-FFF2-40B4-BE49-F238E27FC236}">
                <a16:creationId xmlns:a16="http://schemas.microsoft.com/office/drawing/2014/main" id="{AB5D822D-A239-F66C-A421-768D22E80DA0}"/>
              </a:ext>
            </a:extLst>
          </p:cNvPr>
          <p:cNvSpPr>
            <a:spLocks noGrp="1"/>
          </p:cNvSpPr>
          <p:nvPr>
            <p:ph idx="1"/>
          </p:nvPr>
        </p:nvSpPr>
        <p:spPr/>
        <p:txBody>
          <a:bodyPr>
            <a:normAutofit fontScale="92500" lnSpcReduction="10000"/>
          </a:bodyPr>
          <a:lstStyle/>
          <a:p>
            <a:r>
              <a:rPr lang="en-US" b="1" dirty="0">
                <a:solidFill>
                  <a:srgbClr val="0A5796"/>
                </a:solidFill>
                <a:effectLst/>
                <a:latin typeface="inherit"/>
              </a:rPr>
              <a:t>Discretionary Award Tracker</a:t>
            </a:r>
          </a:p>
          <a:p>
            <a:r>
              <a:rPr lang="en-US" dirty="0">
                <a:effectLst/>
              </a:rPr>
              <a:t>The Discretionary Tracker is a digital tool to search the status of all City Council Discretionary Awards from the past three fiscal years. The tracker is updated about every six weeks, after City Council votes on</a:t>
            </a:r>
            <a:r>
              <a:rPr lang="en-US" b="1" dirty="0">
                <a:solidFill>
                  <a:srgbClr val="9F2882"/>
                </a:solidFill>
                <a:effectLst/>
                <a:hlinkClick r:id="rId2"/>
              </a:rPr>
              <a:t> transparency resolutions</a:t>
            </a:r>
            <a:r>
              <a:rPr lang="en-US" dirty="0">
                <a:effectLst/>
              </a:rPr>
              <a:t>. It will tell you your award, the amount, its status (cleared or uncleared and what NYC agency is administering it).</a:t>
            </a:r>
          </a:p>
          <a:p>
            <a:r>
              <a:rPr lang="en-US" dirty="0">
                <a:effectLst/>
              </a:rPr>
              <a:t>For a comprehensive overview of the Discretionary Award Process, including the Procedural Requirements outlined below, please refer to the </a:t>
            </a:r>
            <a:r>
              <a:rPr lang="en-US" b="1" dirty="0">
                <a:solidFill>
                  <a:srgbClr val="9F2882"/>
                </a:solidFill>
                <a:effectLst/>
                <a:hlinkClick r:id="rId3"/>
              </a:rPr>
              <a:t>Guide: Understanding New York City Council Discretionary Funding</a:t>
            </a:r>
            <a:r>
              <a:rPr lang="en-US" dirty="0">
                <a:effectLst/>
              </a:rPr>
              <a:t> and </a:t>
            </a:r>
            <a:r>
              <a:rPr lang="en-US" b="1" dirty="0">
                <a:solidFill>
                  <a:srgbClr val="9F2882"/>
                </a:solidFill>
                <a:effectLst/>
                <a:hlinkClick r:id="rId4"/>
              </a:rPr>
              <a:t>Discretionary Checklist</a:t>
            </a:r>
            <a:r>
              <a:rPr lang="en-US" dirty="0">
                <a:effectLst/>
              </a:rPr>
              <a:t>.</a:t>
            </a:r>
          </a:p>
          <a:p>
            <a:r>
              <a:rPr lang="en-US" dirty="0"/>
              <a:t>https://</a:t>
            </a:r>
            <a:r>
              <a:rPr lang="en-US" dirty="0" err="1"/>
              <a:t>www.nyc.gov</a:t>
            </a:r>
            <a:r>
              <a:rPr lang="en-US" dirty="0"/>
              <a:t>/site/</a:t>
            </a:r>
            <a:r>
              <a:rPr lang="en-US" dirty="0" err="1"/>
              <a:t>mocs</a:t>
            </a:r>
            <a:r>
              <a:rPr lang="en-US" dirty="0"/>
              <a:t>/opportunities/discretionary-award-</a:t>
            </a:r>
            <a:r>
              <a:rPr lang="en-US" dirty="0" err="1"/>
              <a:t>tracker.page</a:t>
            </a:r>
            <a:endParaRPr lang="en-US" dirty="0">
              <a:effectLst/>
            </a:endParaRPr>
          </a:p>
          <a:p>
            <a:r>
              <a:rPr lang="en-US" dirty="0">
                <a:effectLst/>
              </a:rPr>
              <a:t>Get to know the NYC MOCS website – it is informative, current and will help guide you.</a:t>
            </a:r>
            <a:br>
              <a:rPr lang="en-US" dirty="0">
                <a:effectLst/>
              </a:rPr>
            </a:br>
            <a:endParaRPr lang="en-US" dirty="0">
              <a:effectLst/>
            </a:endParaRPr>
          </a:p>
          <a:p>
            <a:endParaRPr lang="en-US" dirty="0"/>
          </a:p>
        </p:txBody>
      </p:sp>
    </p:spTree>
    <p:extLst>
      <p:ext uri="{BB962C8B-B14F-4D97-AF65-F5344CB8AC3E}">
        <p14:creationId xmlns:p14="http://schemas.microsoft.com/office/powerpoint/2010/main" val="163538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303E-19F9-04B7-019B-0CAA67E12259}"/>
              </a:ext>
            </a:extLst>
          </p:cNvPr>
          <p:cNvSpPr>
            <a:spLocks noGrp="1"/>
          </p:cNvSpPr>
          <p:nvPr>
            <p:ph type="title"/>
          </p:nvPr>
        </p:nvSpPr>
        <p:spPr/>
        <p:txBody>
          <a:bodyPr>
            <a:normAutofit fontScale="90000"/>
          </a:bodyPr>
          <a:lstStyle/>
          <a:p>
            <a:r>
              <a:rPr lang="en-US" dirty="0"/>
              <a:t>It is a long and winding road BUT, agencies do succeed, receive contracts, provide important services AND GET PAID.</a:t>
            </a:r>
          </a:p>
        </p:txBody>
      </p:sp>
      <p:graphicFrame>
        <p:nvGraphicFramePr>
          <p:cNvPr id="5" name="Content Placeholder 2">
            <a:extLst>
              <a:ext uri="{FF2B5EF4-FFF2-40B4-BE49-F238E27FC236}">
                <a16:creationId xmlns:a16="http://schemas.microsoft.com/office/drawing/2014/main" id="{662A0E13-9259-1AE3-1B2A-E8A2FA79B9B7}"/>
              </a:ext>
            </a:extLst>
          </p:cNvPr>
          <p:cNvGraphicFramePr>
            <a:graphicFrameLocks noGrp="1"/>
          </p:cNvGraphicFramePr>
          <p:nvPr>
            <p:ph idx="1"/>
            <p:extLst>
              <p:ext uri="{D42A27DB-BD31-4B8C-83A1-F6EECF244321}">
                <p14:modId xmlns:p14="http://schemas.microsoft.com/office/powerpoint/2010/main" val="1588666288"/>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76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08EB08-B5F2-2A8E-E9B6-1BAEBEAE3D86}"/>
              </a:ext>
            </a:extLst>
          </p:cNvPr>
          <p:cNvSpPr>
            <a:spLocks noGrp="1"/>
          </p:cNvSpPr>
          <p:nvPr>
            <p:ph type="title"/>
          </p:nvPr>
        </p:nvSpPr>
        <p:spPr>
          <a:xfrm>
            <a:off x="1154337" y="864108"/>
            <a:ext cx="2305435" cy="5120639"/>
          </a:xfrm>
        </p:spPr>
        <p:txBody>
          <a:bodyPr>
            <a:normAutofit/>
          </a:bodyPr>
          <a:lstStyle/>
          <a:p>
            <a:pPr algn="r"/>
            <a:r>
              <a:rPr lang="en-US">
                <a:solidFill>
                  <a:schemeClr val="tx1">
                    <a:lumMod val="85000"/>
                    <a:lumOff val="15000"/>
                  </a:schemeClr>
                </a:solidFill>
              </a:rPr>
              <a:t>WHERE DO I BEGIN??</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D72BE0-C925-949A-2B09-F8ABAEDC4258}"/>
              </a:ext>
            </a:extLst>
          </p:cNvPr>
          <p:cNvSpPr>
            <a:spLocks noGrp="1"/>
          </p:cNvSpPr>
          <p:nvPr>
            <p:ph idx="1"/>
          </p:nvPr>
        </p:nvSpPr>
        <p:spPr>
          <a:xfrm>
            <a:off x="3966921" y="864108"/>
            <a:ext cx="4433008" cy="5120640"/>
          </a:xfrm>
        </p:spPr>
        <p:txBody>
          <a:bodyPr>
            <a:normAutofit/>
          </a:bodyPr>
          <a:lstStyle/>
          <a:p>
            <a:endParaRPr lang="en-US" sz="1500" b="0" i="0" dirty="0">
              <a:effectLst/>
              <a:latin typeface="Helvetica Neue" panose="02000503000000020004" pitchFamily="2" charset="0"/>
            </a:endParaRPr>
          </a:p>
          <a:p>
            <a:r>
              <a:rPr lang="en-US" sz="1500" b="0" i="0" dirty="0">
                <a:effectLst/>
                <a:latin typeface="Helvetica Neue" panose="02000503000000020004" pitchFamily="2" charset="0"/>
              </a:rPr>
              <a:t>The Procedural Requirements for Award Clearance are as follows: Request a </a:t>
            </a:r>
            <a:r>
              <a:rPr lang="en-US" sz="1500" b="0" i="0" dirty="0" err="1">
                <a:effectLst/>
                <a:latin typeface="Helvetica Neue" panose="02000503000000020004" pitchFamily="2" charset="0"/>
              </a:rPr>
              <a:t>PASSPort</a:t>
            </a:r>
            <a:r>
              <a:rPr lang="en-US" sz="1500" b="0" i="0" dirty="0">
                <a:effectLst/>
                <a:latin typeface="Helvetica Neue" panose="02000503000000020004" pitchFamily="2" charset="0"/>
              </a:rPr>
              <a:t> Account, </a:t>
            </a:r>
            <a:r>
              <a:rPr lang="en-US" sz="1500" dirty="0">
                <a:latin typeface="Helvetica Neue" panose="02000503000000020004" pitchFamily="2" charset="0"/>
              </a:rPr>
              <a:t>Complete all Prequalification items,</a:t>
            </a:r>
            <a:r>
              <a:rPr lang="en-US" sz="1500" b="0" i="0" dirty="0">
                <a:effectLst/>
                <a:latin typeface="Helvetica Neue" panose="02000503000000020004" pitchFamily="2" charset="0"/>
              </a:rPr>
              <a:t> and Receive City Council Clearance. Every discretionary provider must complete these before they can be cleared to begin contract registration. Organizations </a:t>
            </a:r>
            <a:r>
              <a:rPr lang="en-US" sz="1500" b="1" i="0" dirty="0">
                <a:effectLst/>
                <a:latin typeface="Helvetica Neue" panose="02000503000000020004" pitchFamily="2" charset="0"/>
              </a:rPr>
              <a:t>are also required</a:t>
            </a:r>
            <a:r>
              <a:rPr lang="en-US" sz="1500" b="0" i="0" dirty="0">
                <a:effectLst/>
                <a:latin typeface="Helvetica Neue" panose="02000503000000020004" pitchFamily="2" charset="0"/>
              </a:rPr>
              <a:t> to complete City Council's Capacity Building Training and obtain certification if they receive cumulative discretionary funding (per fiscal year) that amounts to </a:t>
            </a:r>
            <a:r>
              <a:rPr lang="en-US" sz="1500" b="1" i="0" dirty="0">
                <a:effectLst/>
                <a:latin typeface="Helvetica Neue" panose="02000503000000020004" pitchFamily="2" charset="0"/>
              </a:rPr>
              <a:t>less than $750,000</a:t>
            </a:r>
            <a:r>
              <a:rPr lang="en-US" sz="1500" b="0" i="0" dirty="0">
                <a:effectLst/>
                <a:latin typeface="Helvetica Neue" panose="02000503000000020004" pitchFamily="2" charset="0"/>
              </a:rPr>
              <a:t>.</a:t>
            </a:r>
          </a:p>
          <a:p>
            <a:r>
              <a:rPr lang="en-US" sz="1500" b="0" i="0" dirty="0">
                <a:effectLst/>
                <a:latin typeface="Helvetica Neue" panose="02000503000000020004" pitchFamily="2" charset="0"/>
              </a:rPr>
              <a:t>Please refer to the Webinar Recording: </a:t>
            </a:r>
            <a:r>
              <a:rPr lang="en-US" sz="1500" b="1" i="0" dirty="0">
                <a:effectLst/>
                <a:latin typeface="Helvetica Neue" panose="02000503000000020004" pitchFamily="2" charset="0"/>
                <a:hlinkClick r:id="rId2"/>
              </a:rPr>
              <a:t>Award Clearance for NYC Council Discretionary Funding</a:t>
            </a:r>
            <a:r>
              <a:rPr lang="en-US" sz="1500" b="0" i="0" dirty="0">
                <a:effectLst/>
                <a:latin typeface="Helvetica Neue" panose="02000503000000020004" pitchFamily="2" charset="0"/>
              </a:rPr>
              <a:t> for detailed guidance on how to navigate the award clearance process.</a:t>
            </a:r>
          </a:p>
          <a:p>
            <a:r>
              <a:rPr lang="en-US" sz="1500" b="1" i="0" dirty="0">
                <a:effectLst/>
                <a:latin typeface="Helvetica Neue" panose="02000503000000020004" pitchFamily="2" charset="0"/>
              </a:rPr>
              <a:t>Note</a:t>
            </a:r>
            <a:r>
              <a:rPr lang="en-US" sz="1500" b="0" i="0" dirty="0">
                <a:effectLst/>
                <a:latin typeface="Helvetica Neue" panose="02000503000000020004" pitchFamily="2" charset="0"/>
              </a:rPr>
              <a:t>: There are some exemptions </a:t>
            </a:r>
            <a:r>
              <a:rPr lang="en-US" sz="1500" dirty="0">
                <a:latin typeface="Helvetica Neue" panose="02000503000000020004" pitchFamily="2" charset="0"/>
              </a:rPr>
              <a:t>regarding</a:t>
            </a:r>
            <a:r>
              <a:rPr lang="en-US" sz="1500" b="0" i="0" dirty="0">
                <a:effectLst/>
                <a:latin typeface="Helvetica Neue" panose="02000503000000020004" pitchFamily="2" charset="0"/>
              </a:rPr>
              <a:t> these requirements - for details please refer to our Guide: </a:t>
            </a:r>
            <a:r>
              <a:rPr lang="en-US" sz="1500" b="1" i="0" dirty="0">
                <a:effectLst/>
                <a:latin typeface="Helvetica Neue" panose="02000503000000020004" pitchFamily="2" charset="0"/>
                <a:hlinkClick r:id="rId3"/>
              </a:rPr>
              <a:t>Understanding New York City Council Discretionary Funding Guide</a:t>
            </a:r>
            <a:r>
              <a:rPr lang="en-US" sz="1500" b="0" i="0" dirty="0">
                <a:effectLst/>
                <a:latin typeface="Helvetica Neue" panose="02000503000000020004" pitchFamily="2" charset="0"/>
              </a:rPr>
              <a:t>.</a:t>
            </a:r>
          </a:p>
          <a:p>
            <a:endParaRPr lang="en-US" sz="15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83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49" y="990600"/>
            <a:ext cx="2317752" cy="4938437"/>
          </a:xfrm>
        </p:spPr>
        <p:txBody>
          <a:bodyPr anchor="b">
            <a:normAutofit/>
          </a:bodyPr>
          <a:lstStyle/>
          <a:p>
            <a:pPr algn="r"/>
            <a:br>
              <a:rPr lang="en-US" sz="1300" dirty="0"/>
            </a:br>
            <a:r>
              <a:rPr lang="en-US" sz="3500" dirty="0"/>
              <a:t> </a:t>
            </a:r>
          </a:p>
        </p:txBody>
      </p:sp>
      <p:sp>
        <p:nvSpPr>
          <p:cNvPr id="3" name="Content Placeholder 2"/>
          <p:cNvSpPr>
            <a:spLocks noGrp="1"/>
          </p:cNvSpPr>
          <p:nvPr>
            <p:ph idx="1"/>
          </p:nvPr>
        </p:nvSpPr>
        <p:spPr>
          <a:xfrm>
            <a:off x="3348158" y="768096"/>
            <a:ext cx="5505661" cy="5330952"/>
          </a:xfrm>
        </p:spPr>
        <p:txBody>
          <a:bodyPr anchor="t">
            <a:noAutofit/>
          </a:bodyPr>
          <a:lstStyle/>
          <a:p>
            <a:pPr marL="231775" lvl="3" indent="0">
              <a:buNone/>
            </a:pPr>
            <a:r>
              <a:rPr lang="en-US" sz="2000" dirty="0"/>
              <a:t>The Council has an extensive vetting process, which includes, but is not limited to the following:</a:t>
            </a:r>
          </a:p>
          <a:p>
            <a:pPr marL="231775" lvl="3" indent="0">
              <a:buNone/>
            </a:pPr>
            <a:endParaRPr lang="en-US" sz="2000" dirty="0"/>
          </a:p>
          <a:p>
            <a:pPr marL="574675" lvl="3" indent="-342900"/>
            <a:r>
              <a:rPr lang="en-US" sz="1700" dirty="0"/>
              <a:t>Not-For-Profit Business Records Searches;</a:t>
            </a:r>
          </a:p>
          <a:p>
            <a:pPr marL="574675" lvl="3" indent="-342900"/>
            <a:r>
              <a:rPr lang="en-US" sz="1700" dirty="0"/>
              <a:t>News article searches;</a:t>
            </a:r>
          </a:p>
          <a:p>
            <a:pPr marL="574675" lvl="3" indent="-342900"/>
            <a:r>
              <a:rPr lang="en-US" sz="1700" dirty="0"/>
              <a:t>Potential conflicts of interest;</a:t>
            </a:r>
          </a:p>
          <a:p>
            <a:pPr marL="574675" lvl="3" indent="-342900"/>
            <a:r>
              <a:rPr lang="en-US" sz="1700" dirty="0"/>
              <a:t>Tax Warrant database searches;</a:t>
            </a:r>
          </a:p>
          <a:p>
            <a:pPr marL="574675" lvl="3" indent="-342900"/>
            <a:r>
              <a:rPr lang="en-US" sz="1700" dirty="0"/>
              <a:t>Status as a not-for-profit entity; </a:t>
            </a:r>
          </a:p>
          <a:p>
            <a:pPr marL="574675" lvl="3" indent="-342900"/>
            <a:r>
              <a:rPr lang="en-US" sz="1700" dirty="0"/>
              <a:t>Compliance with State Charity registration requirements or certification that the organization is exempt from the registration requirements; </a:t>
            </a:r>
          </a:p>
          <a:p>
            <a:pPr marL="574675" lvl="3" indent="-342900"/>
            <a:r>
              <a:rPr lang="en-US" sz="1700" dirty="0"/>
              <a:t>Active Federal Employer Identification Number (EIN) from the IRS; </a:t>
            </a:r>
          </a:p>
          <a:p>
            <a:pPr marL="574675" lvl="3" indent="-342900"/>
            <a:r>
              <a:rPr lang="en-US" sz="1700" dirty="0"/>
              <a:t>Current IRS tax exempt status; </a:t>
            </a:r>
          </a:p>
          <a:p>
            <a:pPr marL="574675" lvl="3" indent="-342900"/>
            <a:r>
              <a:rPr lang="en-US" sz="1700" dirty="0"/>
              <a:t>Past evaluations of contract performance by funders; and </a:t>
            </a:r>
          </a:p>
          <a:p>
            <a:pPr marL="574675" lvl="3" indent="-342900"/>
            <a:r>
              <a:rPr lang="en-US" sz="1700" dirty="0"/>
              <a:t>Review of Use of Funds and Public Purpose </a:t>
            </a:r>
          </a:p>
        </p:txBody>
      </p:sp>
      <p:pic>
        <p:nvPicPr>
          <p:cNvPr id="7" name="Picture 6" descr="Logo, company name&#10;&#10;Description automatically generated">
            <a:extLst>
              <a:ext uri="{FF2B5EF4-FFF2-40B4-BE49-F238E27FC236}">
                <a16:creationId xmlns:a16="http://schemas.microsoft.com/office/drawing/2014/main" id="{E4AD0DBD-581F-4220-AA14-8F26B9D46872}"/>
              </a:ext>
            </a:extLst>
          </p:cNvPr>
          <p:cNvPicPr>
            <a:picLocks noChangeAspect="1"/>
          </p:cNvPicPr>
          <p:nvPr/>
        </p:nvPicPr>
        <p:blipFill>
          <a:blip r:embed="rId3"/>
          <a:stretch>
            <a:fillRect/>
          </a:stretch>
        </p:blipFill>
        <p:spPr>
          <a:xfrm>
            <a:off x="205638" y="6096000"/>
            <a:ext cx="623192" cy="642981"/>
          </a:xfrm>
          <a:prstGeom prst="rect">
            <a:avLst/>
          </a:prstGeom>
        </p:spPr>
      </p:pic>
      <p:sp>
        <p:nvSpPr>
          <p:cNvPr id="6" name="TextBox 5">
            <a:extLst>
              <a:ext uri="{FF2B5EF4-FFF2-40B4-BE49-F238E27FC236}">
                <a16:creationId xmlns:a16="http://schemas.microsoft.com/office/drawing/2014/main" id="{7E93A493-D132-3CFD-5A87-E0B52801E3DC}"/>
              </a:ext>
            </a:extLst>
          </p:cNvPr>
          <p:cNvSpPr txBox="1"/>
          <p:nvPr/>
        </p:nvSpPr>
        <p:spPr>
          <a:xfrm>
            <a:off x="214804" y="1219200"/>
            <a:ext cx="2316660" cy="4524315"/>
          </a:xfrm>
          <a:prstGeom prst="rect">
            <a:avLst/>
          </a:prstGeom>
          <a:noFill/>
        </p:spPr>
        <p:txBody>
          <a:bodyPr wrap="none" rtlCol="0">
            <a:spAutoFit/>
          </a:bodyPr>
          <a:lstStyle/>
          <a:p>
            <a:r>
              <a:rPr lang="en-US" sz="2400" dirty="0"/>
              <a:t>What is the</a:t>
            </a:r>
          </a:p>
          <a:p>
            <a:r>
              <a:rPr lang="en-US" sz="2400" dirty="0"/>
              <a:t>Vetting Process?</a:t>
            </a:r>
          </a:p>
          <a:p>
            <a:endParaRPr lang="en-US" sz="2400" dirty="0"/>
          </a:p>
          <a:p>
            <a:r>
              <a:rPr lang="en-US" sz="2400" dirty="0"/>
              <a:t>What Does It</a:t>
            </a:r>
          </a:p>
          <a:p>
            <a:r>
              <a:rPr lang="en-US" sz="2400" dirty="0"/>
              <a:t>Mean for My </a:t>
            </a:r>
          </a:p>
          <a:p>
            <a:r>
              <a:rPr lang="en-US" sz="2400" dirty="0"/>
              <a:t>Organization?</a:t>
            </a:r>
          </a:p>
          <a:p>
            <a:endParaRPr lang="en-US" sz="2400" dirty="0"/>
          </a:p>
          <a:p>
            <a:r>
              <a:rPr lang="en-US" sz="2400" u="sng" dirty="0"/>
              <a:t>All </a:t>
            </a:r>
            <a:r>
              <a:rPr lang="en-US" sz="2400" dirty="0"/>
              <a:t>organizations</a:t>
            </a:r>
          </a:p>
          <a:p>
            <a:r>
              <a:rPr lang="en-US" sz="2400" dirty="0"/>
              <a:t>Must pass a </a:t>
            </a:r>
          </a:p>
          <a:p>
            <a:r>
              <a:rPr lang="en-US" sz="2400" dirty="0"/>
              <a:t>Vetting process</a:t>
            </a:r>
          </a:p>
          <a:p>
            <a:r>
              <a:rPr lang="en-US" sz="2400" dirty="0"/>
              <a:t>TO BE ELIGIBLE</a:t>
            </a:r>
          </a:p>
          <a:p>
            <a:r>
              <a:rPr lang="en-US" sz="2400" dirty="0"/>
              <a:t>FOR FUNDING</a:t>
            </a:r>
          </a:p>
        </p:txBody>
      </p:sp>
    </p:spTree>
    <p:extLst>
      <p:ext uri="{BB962C8B-B14F-4D97-AF65-F5344CB8AC3E}">
        <p14:creationId xmlns:p14="http://schemas.microsoft.com/office/powerpoint/2010/main" val="158424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A4DACA81-539D-A31B-3D71-08EE561B541F}"/>
              </a:ext>
            </a:extLst>
          </p:cNvPr>
          <p:cNvSpPr txBox="1"/>
          <p:nvPr/>
        </p:nvSpPr>
        <p:spPr>
          <a:xfrm>
            <a:off x="1200565" y="1087374"/>
            <a:ext cx="6737617" cy="10009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spc="-60">
                <a:solidFill>
                  <a:srgbClr val="FFFFFF"/>
                </a:solidFill>
                <a:latin typeface="+mj-lt"/>
                <a:ea typeface="+mj-ea"/>
                <a:cs typeface="+mj-cs"/>
              </a:rPr>
              <a:t>PASSPort: Begins the Journey</a:t>
            </a: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F15714EC-5B31-4EA2-EB4F-04B9767C569C}"/>
              </a:ext>
            </a:extLst>
          </p:cNvPr>
          <p:cNvSpPr txBox="1"/>
          <p:nvPr/>
        </p:nvSpPr>
        <p:spPr>
          <a:xfrm>
            <a:off x="1200564" y="2535446"/>
            <a:ext cx="6737617" cy="3554457"/>
          </a:xfrm>
          <a:prstGeom prst="rect">
            <a:avLst/>
          </a:prstGeom>
        </p:spPr>
        <p:txBody>
          <a:bodyPr vert="horz" lIns="91440" tIns="45720" rIns="91440" bIns="45720" rtlCol="0" anchor="ctr">
            <a:normAutofit lnSpcReduction="10000"/>
          </a:bodyPr>
          <a:lstStyle/>
          <a:p>
            <a:pPr indent="-182880">
              <a:lnSpc>
                <a:spcPct val="90000"/>
              </a:lnSpc>
              <a:spcAft>
                <a:spcPts val="600"/>
              </a:spcAft>
              <a:buClr>
                <a:schemeClr val="accent1"/>
              </a:buClr>
              <a:buFont typeface="Wingdings 2" pitchFamily="18" charset="2"/>
              <a:buChar char=""/>
            </a:pPr>
            <a:r>
              <a:rPr lang="en-US" sz="1700" b="1" dirty="0">
                <a:effectLst/>
              </a:rPr>
              <a:t>Application for Pre-Qualification</a:t>
            </a:r>
            <a:br>
              <a:rPr lang="en-US" sz="1700" b="1" dirty="0">
                <a:effectLst/>
              </a:rPr>
            </a:br>
            <a:r>
              <a:rPr lang="en-US" sz="1700" b="1" dirty="0" err="1">
                <a:effectLst/>
              </a:rPr>
              <a:t>PASSPort</a:t>
            </a:r>
            <a:r>
              <a:rPr lang="en-US" sz="1700" b="1" dirty="0">
                <a:effectLst/>
              </a:rPr>
              <a:t> System – (</a:t>
            </a:r>
            <a:r>
              <a:rPr lang="en-US" sz="1700" b="1" i="1" dirty="0">
                <a:effectLst/>
              </a:rPr>
              <a:t>Procurement And Sourcing Solutions Portal) </a:t>
            </a:r>
            <a:endParaRPr lang="en-US" sz="1700" dirty="0"/>
          </a:p>
          <a:p>
            <a:pPr indent="-182880">
              <a:lnSpc>
                <a:spcPct val="90000"/>
              </a:lnSpc>
              <a:spcAft>
                <a:spcPts val="600"/>
              </a:spcAft>
              <a:buClr>
                <a:schemeClr val="accent1"/>
              </a:buClr>
              <a:buFont typeface="Wingdings 2" pitchFamily="18" charset="2"/>
              <a:buChar char=""/>
            </a:pPr>
            <a:r>
              <a:rPr lang="en-US" sz="1700" dirty="0">
                <a:effectLst/>
              </a:rPr>
              <a:t>In Fiscal 2021, MOCS released the City's new digital Procurement and Sourcing Solutions Portal. </a:t>
            </a:r>
            <a:r>
              <a:rPr lang="en-US" sz="1700" b="1" dirty="0">
                <a:effectLst/>
              </a:rPr>
              <a:t>ALL </a:t>
            </a:r>
            <a:r>
              <a:rPr lang="en-US" sz="1700" dirty="0">
                <a:effectLst/>
              </a:rPr>
              <a:t>organizations receiving City Council funding must create and register an account at the link below. Under this new system, the Council’s awards are combined accordingly and put into contracts. The contracts will then be managed electronically by both the agency and the organization thru an online dashboard. </a:t>
            </a:r>
          </a:p>
          <a:p>
            <a:r>
              <a:rPr lang="en-US" sz="1700" dirty="0">
                <a:effectLst/>
              </a:rPr>
              <a:t>For more details please visit</a:t>
            </a:r>
            <a:r>
              <a:rPr lang="en-US" sz="1700" b="1" dirty="0">
                <a:effectLst/>
              </a:rPr>
              <a:t>: </a:t>
            </a:r>
            <a:endParaRPr lang="en-US" sz="1600" b="0" u="none" strike="noStrike" dirty="0">
              <a:solidFill>
                <a:srgbClr val="681DA8"/>
              </a:solidFill>
              <a:effectLst/>
              <a:hlinkClick r:id="rId3"/>
            </a:endParaRPr>
          </a:p>
          <a:p>
            <a:r>
              <a:rPr lang="en-US" sz="1600" dirty="0"/>
              <a:t>https://</a:t>
            </a:r>
            <a:r>
              <a:rPr lang="en-US" sz="1600" dirty="0" err="1"/>
              <a:t>www.nyc.gov</a:t>
            </a:r>
            <a:r>
              <a:rPr lang="en-US" sz="1600" dirty="0"/>
              <a:t>/site/</a:t>
            </a:r>
            <a:r>
              <a:rPr lang="en-US" sz="1600" dirty="0" err="1"/>
              <a:t>mocs</a:t>
            </a:r>
            <a:r>
              <a:rPr lang="en-US" sz="1600" dirty="0"/>
              <a:t>/passport/about-</a:t>
            </a:r>
            <a:r>
              <a:rPr lang="en-US" sz="1600" dirty="0" err="1"/>
              <a:t>passport.page</a:t>
            </a:r>
            <a:br>
              <a:rPr lang="en-US" sz="1600" dirty="0"/>
            </a:br>
            <a:endParaRPr lang="en-US" sz="1700" b="1" dirty="0">
              <a:effectLst/>
            </a:endParaRPr>
          </a:p>
          <a:p>
            <a:pPr indent="-182880">
              <a:lnSpc>
                <a:spcPct val="90000"/>
              </a:lnSpc>
              <a:spcAft>
                <a:spcPts val="600"/>
              </a:spcAft>
              <a:buClr>
                <a:schemeClr val="accent1"/>
              </a:buClr>
              <a:buFont typeface="Wingdings 2" pitchFamily="18" charset="2"/>
              <a:buChar char=""/>
            </a:pPr>
            <a:r>
              <a:rPr lang="en-US" sz="1700" b="0" i="0" u="none" strike="noStrike" dirty="0" err="1">
                <a:effectLst/>
              </a:rPr>
              <a:t>PASSPort</a:t>
            </a:r>
            <a:r>
              <a:rPr lang="en-US" sz="1700" b="0" i="0" u="none" strike="noStrike" dirty="0">
                <a:effectLst/>
              </a:rPr>
              <a:t> is a web-based application. </a:t>
            </a:r>
            <a:r>
              <a:rPr lang="en-US" sz="1700" b="0" i="0" u="none" strike="noStrike" dirty="0" err="1">
                <a:effectLst/>
              </a:rPr>
              <a:t>PASSPort</a:t>
            </a:r>
            <a:r>
              <a:rPr lang="en-US" sz="1700" b="0" i="0" u="none" strike="noStrike" dirty="0">
                <a:effectLst/>
              </a:rPr>
              <a:t> works best when using Google Chrome internet browser on a desktop or laptop computer with internet access.</a:t>
            </a:r>
            <a:r>
              <a:rPr lang="en-US" sz="1700" dirty="0">
                <a:effectLst/>
              </a:rPr>
              <a:t> </a:t>
            </a:r>
            <a:endParaRPr lang="en-US" sz="1700" dirty="0"/>
          </a:p>
        </p:txBody>
      </p:sp>
    </p:spTree>
    <p:extLst>
      <p:ext uri="{BB962C8B-B14F-4D97-AF65-F5344CB8AC3E}">
        <p14:creationId xmlns:p14="http://schemas.microsoft.com/office/powerpoint/2010/main" val="345760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CE08D-DF88-64EB-C71E-D43CD12BF97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FCBA5F-0B25-9974-76F8-578382227E7F}"/>
              </a:ext>
            </a:extLst>
          </p:cNvPr>
          <p:cNvPicPr>
            <a:picLocks noChangeAspect="1"/>
          </p:cNvPicPr>
          <p:nvPr/>
        </p:nvPicPr>
        <p:blipFill rotWithShape="1">
          <a:blip r:embed="rId2"/>
          <a:srcRect t="10617" b="34258"/>
          <a:stretch/>
        </p:blipFill>
        <p:spPr>
          <a:xfrm>
            <a:off x="20" y="10"/>
            <a:ext cx="9143980" cy="6857990"/>
          </a:xfrm>
          <a:prstGeom prst="rect">
            <a:avLst/>
          </a:prstGeom>
        </p:spPr>
      </p:pic>
    </p:spTree>
    <p:extLst>
      <p:ext uri="{BB962C8B-B14F-4D97-AF65-F5344CB8AC3E}">
        <p14:creationId xmlns:p14="http://schemas.microsoft.com/office/powerpoint/2010/main" val="250561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ney and passport">
            <a:extLst>
              <a:ext uri="{FF2B5EF4-FFF2-40B4-BE49-F238E27FC236}">
                <a16:creationId xmlns:a16="http://schemas.microsoft.com/office/drawing/2014/main" id="{C8AACBC2-4CBE-FF1C-5088-544DB8CEC508}"/>
              </a:ext>
            </a:extLst>
          </p:cNvPr>
          <p:cNvPicPr>
            <a:picLocks noChangeAspect="1"/>
          </p:cNvPicPr>
          <p:nvPr/>
        </p:nvPicPr>
        <p:blipFill rotWithShape="1">
          <a:blip r:embed="rId2">
            <a:duotone>
              <a:schemeClr val="bg2">
                <a:shade val="45000"/>
                <a:satMod val="135000"/>
              </a:schemeClr>
              <a:prstClr val="white"/>
            </a:duotone>
            <a:alphaModFix amt="25000"/>
          </a:blip>
          <a:srcRect l="16908" r="12110" b="-1"/>
          <a:stretch/>
        </p:blipFill>
        <p:spPr>
          <a:xfrm>
            <a:off x="20" y="1"/>
            <a:ext cx="9141694" cy="6858000"/>
          </a:xfrm>
          <a:prstGeom prst="rect">
            <a:avLst/>
          </a:prstGeom>
        </p:spPr>
      </p:pic>
      <p:sp>
        <p:nvSpPr>
          <p:cNvPr id="2" name="Title 1">
            <a:extLst>
              <a:ext uri="{FF2B5EF4-FFF2-40B4-BE49-F238E27FC236}">
                <a16:creationId xmlns:a16="http://schemas.microsoft.com/office/drawing/2014/main" id="{36779649-7849-F5FF-F550-AD1831DC1FED}"/>
              </a:ext>
            </a:extLst>
          </p:cNvPr>
          <p:cNvSpPr>
            <a:spLocks noGrp="1"/>
          </p:cNvSpPr>
          <p:nvPr>
            <p:ph type="title"/>
          </p:nvPr>
        </p:nvSpPr>
        <p:spPr>
          <a:xfrm>
            <a:off x="189689" y="1123837"/>
            <a:ext cx="2210611" cy="4601183"/>
          </a:xfrm>
        </p:spPr>
        <p:txBody>
          <a:bodyPr>
            <a:normAutofit/>
          </a:bodyPr>
          <a:lstStyle/>
          <a:p>
            <a:r>
              <a:rPr lang="en-US" dirty="0"/>
              <a:t>Getting Started</a:t>
            </a:r>
            <a:br>
              <a:rPr lang="en-US" dirty="0"/>
            </a:br>
            <a:br>
              <a:rPr lang="en-US" dirty="0"/>
            </a:br>
            <a:r>
              <a:rPr lang="en-US" dirty="0"/>
              <a:t>Your First Steps</a:t>
            </a:r>
          </a:p>
        </p:txBody>
      </p:sp>
      <p:sp>
        <p:nvSpPr>
          <p:cNvPr id="3" name="Content Placeholder 2">
            <a:extLst>
              <a:ext uri="{FF2B5EF4-FFF2-40B4-BE49-F238E27FC236}">
                <a16:creationId xmlns:a16="http://schemas.microsoft.com/office/drawing/2014/main" id="{9C3734DC-1112-3367-3429-691D2B50F3E2}"/>
              </a:ext>
            </a:extLst>
          </p:cNvPr>
          <p:cNvSpPr>
            <a:spLocks noGrp="1"/>
          </p:cNvSpPr>
          <p:nvPr>
            <p:ph idx="1"/>
          </p:nvPr>
        </p:nvSpPr>
        <p:spPr>
          <a:xfrm>
            <a:off x="2901951" y="864108"/>
            <a:ext cx="5486400" cy="5120640"/>
          </a:xfrm>
        </p:spPr>
        <p:txBody>
          <a:bodyPr>
            <a:normAutofit/>
          </a:bodyPr>
          <a:lstStyle/>
          <a:p>
            <a:r>
              <a:rPr lang="en-US" b="1" dirty="0">
                <a:effectLst/>
                <a:latin typeface="Arial" panose="020B0604020202020204" pitchFamily="34" charset="0"/>
              </a:rPr>
              <a:t>Requesting a Vendor </a:t>
            </a:r>
            <a:r>
              <a:rPr lang="en-US" b="1" dirty="0" err="1">
                <a:effectLst/>
                <a:latin typeface="Arial" panose="020B0604020202020204" pitchFamily="34" charset="0"/>
              </a:rPr>
              <a:t>PASSPort</a:t>
            </a:r>
            <a:r>
              <a:rPr lang="en-US" b="1" dirty="0">
                <a:effectLst/>
                <a:latin typeface="Arial" panose="020B0604020202020204" pitchFamily="34" charset="0"/>
              </a:rPr>
              <a:t> 	Account </a:t>
            </a:r>
            <a:endParaRPr lang="en-US" dirty="0"/>
          </a:p>
          <a:p>
            <a:r>
              <a:rPr lang="en-US" dirty="0">
                <a:effectLst/>
                <a:latin typeface="ArialMT"/>
              </a:rPr>
              <a:t>Creating a vendor </a:t>
            </a:r>
            <a:r>
              <a:rPr lang="en-US" dirty="0" err="1">
                <a:effectLst/>
                <a:latin typeface="ArialMT"/>
              </a:rPr>
              <a:t>PASSPort</a:t>
            </a:r>
            <a:r>
              <a:rPr lang="en-US" dirty="0">
                <a:effectLst/>
                <a:latin typeface="ArialMT"/>
              </a:rPr>
              <a:t> account for your organization is a two-step process: </a:t>
            </a:r>
          </a:p>
          <a:p>
            <a:r>
              <a:rPr lang="en-US" dirty="0">
                <a:latin typeface="ArialMT"/>
              </a:rPr>
              <a:t>	</a:t>
            </a:r>
            <a:r>
              <a:rPr lang="en-US" dirty="0">
                <a:effectLst/>
                <a:latin typeface="ArialMT"/>
              </a:rPr>
              <a:t>(1) </a:t>
            </a:r>
            <a:r>
              <a:rPr lang="en-US" b="1" dirty="0">
                <a:effectLst/>
                <a:latin typeface="Arial" panose="020B0604020202020204" pitchFamily="34" charset="0"/>
              </a:rPr>
              <a:t>Registering a NYC.ID</a:t>
            </a:r>
            <a:r>
              <a:rPr lang="en-US" dirty="0">
                <a:effectLst/>
                <a:latin typeface="ArialMT"/>
              </a:rPr>
              <a:t>, and</a:t>
            </a:r>
            <a:br>
              <a:rPr lang="en-US" dirty="0">
                <a:effectLst/>
                <a:latin typeface="ArialMT"/>
              </a:rPr>
            </a:br>
            <a:r>
              <a:rPr lang="en-US" dirty="0">
                <a:effectLst/>
                <a:latin typeface="ArialMT"/>
              </a:rPr>
              <a:t>	(2) </a:t>
            </a:r>
            <a:r>
              <a:rPr lang="en-US" b="1" dirty="0">
                <a:effectLst/>
                <a:latin typeface="Arial" panose="020B0604020202020204" pitchFamily="34" charset="0"/>
              </a:rPr>
              <a:t>Submitting a </a:t>
            </a:r>
            <a:r>
              <a:rPr lang="en-US" b="1" dirty="0" err="1">
                <a:effectLst/>
                <a:latin typeface="Arial" panose="020B0604020202020204" pitchFamily="34" charset="0"/>
              </a:rPr>
              <a:t>PASSPort</a:t>
            </a:r>
            <a:r>
              <a:rPr lang="en-US" b="1" dirty="0">
                <a:effectLst/>
                <a:latin typeface="Arial" panose="020B0604020202020204" pitchFamily="34" charset="0"/>
              </a:rPr>
              <a:t> 	account request to MOCS for 	review. </a:t>
            </a:r>
            <a:endParaRPr lang="en-US" dirty="0"/>
          </a:p>
          <a:p>
            <a:endParaRPr lang="en-US" dirty="0"/>
          </a:p>
        </p:txBody>
      </p:sp>
      <p:sp>
        <p:nvSpPr>
          <p:cNvPr id="5" name="TextBox 4">
            <a:extLst>
              <a:ext uri="{FF2B5EF4-FFF2-40B4-BE49-F238E27FC236}">
                <a16:creationId xmlns:a16="http://schemas.microsoft.com/office/drawing/2014/main" id="{A584C39B-E121-6EA1-D3EB-79FB6DB508F1}"/>
              </a:ext>
            </a:extLst>
          </p:cNvPr>
          <p:cNvSpPr txBox="1"/>
          <p:nvPr/>
        </p:nvSpPr>
        <p:spPr>
          <a:xfrm>
            <a:off x="1524001" y="-1066799"/>
            <a:ext cx="990600" cy="723275"/>
          </a:xfrm>
          <a:prstGeom prst="rect">
            <a:avLst/>
          </a:prstGeom>
          <a:noFill/>
        </p:spPr>
        <p:txBody>
          <a:bodyPr wrap="square">
            <a:spAutoFit/>
          </a:bodyPr>
          <a:lstStyle/>
          <a:p>
            <a:pPr>
              <a:spcAft>
                <a:spcPts val="600"/>
              </a:spcAft>
            </a:pPr>
            <a:endParaRPr lang="en-US"/>
          </a:p>
          <a:p>
            <a:pPr>
              <a:spcAft>
                <a:spcPts val="600"/>
              </a:spcAft>
            </a:pPr>
            <a:endParaRPr lang="en-US"/>
          </a:p>
        </p:txBody>
      </p:sp>
    </p:spTree>
    <p:extLst>
      <p:ext uri="{BB962C8B-B14F-4D97-AF65-F5344CB8AC3E}">
        <p14:creationId xmlns:p14="http://schemas.microsoft.com/office/powerpoint/2010/main" val="274213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AE334E-7956-5121-3AD7-FB4D7D50E121}"/>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Obtaining a NYC. ID</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8B3F71-6197-813D-263E-8A11CDF098BB}"/>
              </a:ext>
            </a:extLst>
          </p:cNvPr>
          <p:cNvSpPr>
            <a:spLocks noGrp="1"/>
          </p:cNvSpPr>
          <p:nvPr>
            <p:ph idx="1"/>
          </p:nvPr>
        </p:nvSpPr>
        <p:spPr>
          <a:xfrm>
            <a:off x="3966921" y="864108"/>
            <a:ext cx="4433008" cy="5120640"/>
          </a:xfrm>
        </p:spPr>
        <p:txBody>
          <a:bodyPr>
            <a:normAutofit/>
          </a:bodyPr>
          <a:lstStyle/>
          <a:p>
            <a:r>
              <a:rPr lang="en-US" b="1">
                <a:effectLst/>
                <a:latin typeface="Arial" panose="020B0604020202020204" pitchFamily="34" charset="0"/>
              </a:rPr>
              <a:t>1. Registering a NYC.ID </a:t>
            </a:r>
            <a:endParaRPr lang="en-US"/>
          </a:p>
          <a:p>
            <a:r>
              <a:rPr lang="en-US">
                <a:effectLst/>
                <a:latin typeface="ArialMT"/>
              </a:rPr>
              <a:t>Before creating a </a:t>
            </a:r>
            <a:r>
              <a:rPr lang="en-US" err="1">
                <a:effectLst/>
                <a:latin typeface="ArialMT"/>
              </a:rPr>
              <a:t>PASSPort</a:t>
            </a:r>
            <a:r>
              <a:rPr lang="en-US">
                <a:effectLst/>
                <a:latin typeface="ArialMT"/>
              </a:rPr>
              <a:t> account, please be aware that the vendor contact submitting the account request on behalf of the organization automatically becomes a </a:t>
            </a:r>
            <a:r>
              <a:rPr lang="en-US" b="1">
                <a:effectLst/>
                <a:latin typeface="Arial" panose="020B0604020202020204" pitchFamily="34" charset="0"/>
              </a:rPr>
              <a:t>Vendor Admin </a:t>
            </a:r>
            <a:r>
              <a:rPr lang="en-US">
                <a:effectLst/>
                <a:latin typeface="ArialMT"/>
              </a:rPr>
              <a:t>with full </a:t>
            </a:r>
            <a:r>
              <a:rPr lang="en-US" err="1">
                <a:effectLst/>
                <a:latin typeface="ArialMT"/>
              </a:rPr>
              <a:t>PASSPort</a:t>
            </a:r>
            <a:r>
              <a:rPr lang="en-US">
                <a:effectLst/>
                <a:latin typeface="ArialMT"/>
              </a:rPr>
              <a:t> account administrator privileges, including updating business information and adding additional system users and contacts to the account. </a:t>
            </a:r>
          </a:p>
          <a:p>
            <a:r>
              <a:rPr lang="en-US">
                <a:effectLst/>
                <a:latin typeface="ArialMT"/>
              </a:rPr>
              <a:t>The Vendor Admin receives all </a:t>
            </a:r>
            <a:r>
              <a:rPr lang="en-US" err="1">
                <a:effectLst/>
                <a:latin typeface="ArialMT"/>
              </a:rPr>
              <a:t>PASSPort</a:t>
            </a:r>
            <a:r>
              <a:rPr lang="en-US">
                <a:effectLst/>
                <a:latin typeface="ArialMT"/>
              </a:rPr>
              <a:t> email notifications at the email address that was used when submitting the </a:t>
            </a:r>
            <a:r>
              <a:rPr lang="en-US" err="1">
                <a:effectLst/>
                <a:latin typeface="ArialMT"/>
              </a:rPr>
              <a:t>PASSPort</a:t>
            </a:r>
            <a:r>
              <a:rPr lang="en-US">
                <a:effectLst/>
                <a:latin typeface="ArialMT"/>
              </a:rPr>
              <a:t> account request.</a:t>
            </a:r>
            <a:endParaRPr lang="en-US"/>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14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5E93-7536-7C5E-5DA5-710076A62FC8}"/>
              </a:ext>
            </a:extLst>
          </p:cNvPr>
          <p:cNvSpPr>
            <a:spLocks noGrp="1"/>
          </p:cNvSpPr>
          <p:nvPr>
            <p:ph type="title"/>
          </p:nvPr>
        </p:nvSpPr>
        <p:spPr/>
        <p:txBody>
          <a:bodyPr/>
          <a:lstStyle/>
          <a:p>
            <a:r>
              <a:rPr lang="en-US" dirty="0"/>
              <a:t>Creating a</a:t>
            </a:r>
            <a:br>
              <a:rPr lang="en-US" dirty="0"/>
            </a:br>
            <a:r>
              <a:rPr lang="en-US" dirty="0" err="1"/>
              <a:t>PASSPort</a:t>
            </a:r>
            <a:r>
              <a:rPr lang="en-US" dirty="0"/>
              <a:t> Account</a:t>
            </a:r>
          </a:p>
        </p:txBody>
      </p:sp>
      <p:sp>
        <p:nvSpPr>
          <p:cNvPr id="3" name="Content Placeholder 2">
            <a:extLst>
              <a:ext uri="{FF2B5EF4-FFF2-40B4-BE49-F238E27FC236}">
                <a16:creationId xmlns:a16="http://schemas.microsoft.com/office/drawing/2014/main" id="{D0B2BD13-B7DE-015F-C5C5-7D21E9B82129}"/>
              </a:ext>
            </a:extLst>
          </p:cNvPr>
          <p:cNvSpPr>
            <a:spLocks noGrp="1"/>
          </p:cNvSpPr>
          <p:nvPr>
            <p:ph idx="1"/>
          </p:nvPr>
        </p:nvSpPr>
        <p:spPr/>
        <p:txBody>
          <a:bodyPr/>
          <a:lstStyle/>
          <a:p>
            <a:r>
              <a:rPr lang="en-US" b="1" i="0" u="none" strike="noStrike" dirty="0">
                <a:solidFill>
                  <a:srgbClr val="333333"/>
                </a:solidFill>
                <a:effectLst/>
                <a:latin typeface="Helvetica Neue" panose="02000503000000020004" pitchFamily="2" charset="0"/>
              </a:rPr>
              <a:t>Step 2: Submit a </a:t>
            </a:r>
            <a:r>
              <a:rPr lang="en-US" b="1" i="0" u="none" strike="noStrike" dirty="0" err="1">
                <a:solidFill>
                  <a:srgbClr val="333333"/>
                </a:solidFill>
                <a:effectLst/>
                <a:latin typeface="Helvetica Neue" panose="02000503000000020004" pitchFamily="2" charset="0"/>
              </a:rPr>
              <a:t>PASSPort</a:t>
            </a:r>
            <a:r>
              <a:rPr lang="en-US" b="1" i="0" u="none" strike="noStrike" dirty="0">
                <a:solidFill>
                  <a:srgbClr val="333333"/>
                </a:solidFill>
                <a:effectLst/>
                <a:latin typeface="Helvetica Neue" panose="02000503000000020004" pitchFamily="2" charset="0"/>
              </a:rPr>
              <a:t> Account Request.</a:t>
            </a:r>
            <a:r>
              <a:rPr lang="en-US" b="0" i="0" u="none" strike="noStrike" dirty="0">
                <a:solidFill>
                  <a:srgbClr val="333333"/>
                </a:solidFill>
                <a:effectLst/>
                <a:latin typeface="Helvetica Neue" panose="02000503000000020004" pitchFamily="2" charset="0"/>
              </a:rPr>
              <a:t> Use the same email address that was entered when registering the NYC.ID to submit a </a:t>
            </a:r>
            <a:r>
              <a:rPr lang="en-US" b="0"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account request. For instructions, see the </a:t>
            </a:r>
            <a:r>
              <a:rPr lang="en-US" b="1" i="0" u="none" strike="noStrike" dirty="0">
                <a:solidFill>
                  <a:srgbClr val="9F2882"/>
                </a:solidFill>
                <a:effectLst/>
                <a:latin typeface="Helvetica Neue" panose="02000503000000020004" pitchFamily="2" charset="0"/>
                <a:hlinkClick r:id="rId2"/>
              </a:rPr>
              <a:t>Requesting a Vendor PASSPort Account</a:t>
            </a:r>
            <a:r>
              <a:rPr lang="en-US" b="0" i="0" u="none" strike="noStrike" dirty="0">
                <a:solidFill>
                  <a:srgbClr val="333333"/>
                </a:solidFill>
                <a:effectLst/>
                <a:latin typeface="Helvetica Neue" panose="02000503000000020004" pitchFamily="2" charset="0"/>
              </a:rPr>
              <a:t> guide or watch this </a:t>
            </a:r>
            <a:r>
              <a:rPr lang="en-US" b="1" i="0" u="none" strike="noStrike" dirty="0">
                <a:solidFill>
                  <a:srgbClr val="9F2882"/>
                </a:solidFill>
                <a:effectLst/>
                <a:latin typeface="Helvetica Neue" panose="02000503000000020004" pitchFamily="2" charset="0"/>
                <a:hlinkClick r:id="rId3"/>
              </a:rPr>
              <a:t>tutorial</a:t>
            </a:r>
            <a:r>
              <a:rPr lang="en-US" b="0" i="0" u="none" strike="noStrike" dirty="0">
                <a:solidFill>
                  <a:srgbClr val="333333"/>
                </a:solidFill>
                <a:effectLst/>
                <a:latin typeface="Helvetica Neue" panose="02000503000000020004" pitchFamily="2" charset="0"/>
              </a:rPr>
              <a:t>. MOCS will send an email once the account request has been approved. You may now log in to </a:t>
            </a:r>
            <a:r>
              <a:rPr lang="en-US" b="0"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using your NYC.ID credentials to access your organization’s </a:t>
            </a:r>
            <a:r>
              <a:rPr lang="en-US" b="0"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account.  </a:t>
            </a:r>
            <a:br>
              <a:rPr lang="en-US" dirty="0"/>
            </a:br>
            <a:r>
              <a:rPr lang="en-US" b="0" i="0" u="none" strike="noStrike" dirty="0">
                <a:solidFill>
                  <a:srgbClr val="333333"/>
                </a:solidFill>
                <a:effectLst/>
                <a:latin typeface="Helvetica Neue" panose="02000503000000020004" pitchFamily="2" charset="0"/>
              </a:rPr>
              <a:t> </a:t>
            </a:r>
            <a:endParaRPr lang="en-US" dirty="0"/>
          </a:p>
        </p:txBody>
      </p:sp>
      <p:sp>
        <p:nvSpPr>
          <p:cNvPr id="5" name="TextBox 4">
            <a:extLst>
              <a:ext uri="{FF2B5EF4-FFF2-40B4-BE49-F238E27FC236}">
                <a16:creationId xmlns:a16="http://schemas.microsoft.com/office/drawing/2014/main" id="{60E3D7FD-2374-4722-683F-18E4EE7B2467}"/>
              </a:ext>
            </a:extLst>
          </p:cNvPr>
          <p:cNvSpPr txBox="1"/>
          <p:nvPr/>
        </p:nvSpPr>
        <p:spPr>
          <a:xfrm>
            <a:off x="-1981200" y="2133600"/>
            <a:ext cx="4577136" cy="646331"/>
          </a:xfrm>
          <a:prstGeom prst="rect">
            <a:avLst/>
          </a:prstGeom>
          <a:noFill/>
        </p:spPr>
        <p:txBody>
          <a:bodyPr wrap="square">
            <a:spAutoFit/>
          </a:bodyPr>
          <a:lstStyle/>
          <a:p>
            <a:br>
              <a:rPr lang="en-US" dirty="0"/>
            </a:br>
            <a:r>
              <a:rPr lang="en-US" b="0" i="0" u="none" strike="noStrike" dirty="0">
                <a:solidFill>
                  <a:srgbClr val="333333"/>
                </a:solidFill>
                <a:effectLst/>
                <a:latin typeface="Helvetica Neue" panose="02000503000000020004" pitchFamily="2" charset="0"/>
              </a:rPr>
              <a:t> </a:t>
            </a:r>
            <a:endParaRPr lang="en-US" dirty="0"/>
          </a:p>
        </p:txBody>
      </p:sp>
    </p:spTree>
    <p:extLst>
      <p:ext uri="{BB962C8B-B14F-4D97-AF65-F5344CB8AC3E}">
        <p14:creationId xmlns:p14="http://schemas.microsoft.com/office/powerpoint/2010/main" val="227998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040144"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5A4686-4AD1-D9FE-2795-BA4AA32505D1}"/>
              </a:ext>
            </a:extLst>
          </p:cNvPr>
          <p:cNvSpPr>
            <a:spLocks noGrp="1"/>
          </p:cNvSpPr>
          <p:nvPr>
            <p:ph type="title"/>
          </p:nvPr>
        </p:nvSpPr>
        <p:spPr>
          <a:xfrm>
            <a:off x="189689" y="1123837"/>
            <a:ext cx="2712261" cy="1322637"/>
          </a:xfrm>
        </p:spPr>
        <p:txBody>
          <a:bodyPr>
            <a:normAutofit fontScale="90000"/>
          </a:bodyPr>
          <a:lstStyle/>
          <a:p>
            <a:br>
              <a:rPr lang="en-US" sz="2800" dirty="0"/>
            </a:br>
            <a:r>
              <a:rPr lang="en-US" sz="2800" dirty="0"/>
              <a:t>Co-sponsored by:</a:t>
            </a:r>
            <a:br>
              <a:rPr lang="en-US" sz="2800" dirty="0"/>
            </a:b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A11C549A-DA8D-6F02-9D84-6B78FC268FE3}"/>
              </a:ext>
            </a:extLst>
          </p:cNvPr>
          <p:cNvSpPr>
            <a:spLocks noGrp="1"/>
          </p:cNvSpPr>
          <p:nvPr>
            <p:ph idx="1"/>
          </p:nvPr>
        </p:nvSpPr>
        <p:spPr>
          <a:xfrm>
            <a:off x="189690" y="2597864"/>
            <a:ext cx="2712261" cy="3386883"/>
          </a:xfrm>
        </p:spPr>
        <p:txBody>
          <a:bodyPr anchor="t">
            <a:normAutofit/>
          </a:bodyPr>
          <a:lstStyle/>
          <a:p>
            <a:pPr marL="0" indent="0">
              <a:buNone/>
            </a:pPr>
            <a:r>
              <a:rPr lang="en-US" sz="2800" b="1" dirty="0"/>
              <a:t>Council Member Rita Joseph</a:t>
            </a:r>
            <a:endParaRPr lang="en-US" sz="2800" b="1"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District 40, Brooklyn</a:t>
            </a:r>
          </a:p>
          <a:p>
            <a:endParaRPr lang="en-US" dirty="0">
              <a:solidFill>
                <a:srgbClr val="FFFFFF"/>
              </a:solidFill>
            </a:endParaRPr>
          </a:p>
          <a:p>
            <a:endParaRPr lang="en-US" dirty="0">
              <a:solidFill>
                <a:srgbClr val="FFFFFF"/>
              </a:solidFill>
            </a:endParaRPr>
          </a:p>
        </p:txBody>
      </p:sp>
      <p:pic>
        <p:nvPicPr>
          <p:cNvPr id="1025" name="Picture 1" descr="page2image28643600">
            <a:extLst>
              <a:ext uri="{FF2B5EF4-FFF2-40B4-BE49-F238E27FC236}">
                <a16:creationId xmlns:a16="http://schemas.microsoft.com/office/drawing/2014/main" id="{DB96C910-5FD7-8503-4B10-9AF919CDB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44" r="11119" b="3"/>
          <a:stretch/>
        </p:blipFill>
        <p:spPr bwMode="auto">
          <a:xfrm>
            <a:off x="3322014" y="812483"/>
            <a:ext cx="2781844" cy="5233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logo&#10;&#10;Description automatically generated">
            <a:extLst>
              <a:ext uri="{FF2B5EF4-FFF2-40B4-BE49-F238E27FC236}">
                <a16:creationId xmlns:a16="http://schemas.microsoft.com/office/drawing/2014/main" id="{79491BC6-182B-385B-69E5-21A70D959F07}"/>
              </a:ext>
            </a:extLst>
          </p:cNvPr>
          <p:cNvPicPr>
            <a:picLocks noChangeAspect="1"/>
          </p:cNvPicPr>
          <p:nvPr/>
        </p:nvPicPr>
        <p:blipFill>
          <a:blip r:embed="rId3"/>
          <a:stretch>
            <a:fillRect/>
          </a:stretch>
        </p:blipFill>
        <p:spPr>
          <a:xfrm>
            <a:off x="6203549" y="2311184"/>
            <a:ext cx="2330851" cy="2499572"/>
          </a:xfrm>
          <a:prstGeom prst="rect">
            <a:avLst/>
          </a:prstGeom>
        </p:spPr>
      </p:pic>
    </p:spTree>
    <p:extLst>
      <p:ext uri="{BB962C8B-B14F-4D97-AF65-F5344CB8AC3E}">
        <p14:creationId xmlns:p14="http://schemas.microsoft.com/office/powerpoint/2010/main" val="316921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2EF728-C82D-75D5-4030-78DA3E8D9521}"/>
              </a:ext>
            </a:extLst>
          </p:cNvPr>
          <p:cNvSpPr>
            <a:spLocks noGrp="1"/>
          </p:cNvSpPr>
          <p:nvPr>
            <p:ph type="title"/>
          </p:nvPr>
        </p:nvSpPr>
        <p:spPr>
          <a:xfrm>
            <a:off x="1154337" y="864108"/>
            <a:ext cx="2305435" cy="5120639"/>
          </a:xfrm>
        </p:spPr>
        <p:txBody>
          <a:bodyPr>
            <a:normAutofit/>
          </a:bodyPr>
          <a:lstStyle/>
          <a:p>
            <a:pPr algn="r"/>
            <a:r>
              <a:rPr lang="en-US">
                <a:solidFill>
                  <a:schemeClr val="tx1">
                    <a:lumMod val="85000"/>
                    <a:lumOff val="15000"/>
                  </a:schemeClr>
                </a:solidFill>
              </a:rPr>
              <a:t>Take the Capacity Building Training</a:t>
            </a:r>
          </a:p>
        </p:txBody>
      </p:sp>
      <p:sp>
        <p:nvSpPr>
          <p:cNvPr id="16" name="Rectangle 15">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4AD603-7E69-644E-AAD2-E9C0D6141F8F}"/>
              </a:ext>
            </a:extLst>
          </p:cNvPr>
          <p:cNvSpPr>
            <a:spLocks noGrp="1"/>
          </p:cNvSpPr>
          <p:nvPr>
            <p:ph idx="1"/>
          </p:nvPr>
        </p:nvSpPr>
        <p:spPr>
          <a:xfrm>
            <a:off x="3966921" y="864108"/>
            <a:ext cx="4433008" cy="5120640"/>
          </a:xfrm>
        </p:spPr>
        <p:txBody>
          <a:bodyPr>
            <a:normAutofit/>
          </a:bodyPr>
          <a:lstStyle/>
          <a:p>
            <a:r>
              <a:rPr lang="en-US" sz="1300" b="0" i="0">
                <a:effectLst/>
                <a:latin typeface="Helvetica Neue" panose="02000503000000020004" pitchFamily="2" charset="0"/>
              </a:rPr>
              <a:t>If the discretionary award tracker displays "Complete Capacity Building Training" when you search for your organization's awards, a member of your organization's board or executive staff must complete the Capacity Building Training for NYC Council Funded Nonprofits.</a:t>
            </a:r>
          </a:p>
          <a:p>
            <a:r>
              <a:rPr lang="en-US" sz="1300" b="0" i="0">
                <a:effectLst/>
                <a:latin typeface="Helvetica Neue" panose="02000503000000020004" pitchFamily="2" charset="0"/>
              </a:rPr>
              <a:t>Awardees that receive </a:t>
            </a:r>
            <a:r>
              <a:rPr lang="en-US" sz="1300" b="1" i="0">
                <a:effectLst/>
                <a:latin typeface="Helvetica Neue" panose="02000503000000020004" pitchFamily="2" charset="0"/>
              </a:rPr>
              <a:t>$750,000 or more</a:t>
            </a:r>
            <a:r>
              <a:rPr lang="en-US" sz="1300" b="0" i="0">
                <a:effectLst/>
                <a:latin typeface="Helvetica Neue" panose="02000503000000020004" pitchFamily="2" charset="0"/>
              </a:rPr>
              <a:t> in cumulative discretionary funding (per fiscal year) </a:t>
            </a:r>
            <a:r>
              <a:rPr lang="en-US" sz="1300" b="1" i="0">
                <a:effectLst/>
                <a:latin typeface="Helvetica Neue" panose="02000503000000020004" pitchFamily="2" charset="0"/>
              </a:rPr>
              <a:t>are exempt</a:t>
            </a:r>
            <a:r>
              <a:rPr lang="en-US" sz="1300" b="0" i="0">
                <a:effectLst/>
                <a:latin typeface="Helvetica Neue" panose="02000503000000020004" pitchFamily="2" charset="0"/>
              </a:rPr>
              <a:t> from completing City Council's Capacity Building Training.</a:t>
            </a:r>
          </a:p>
          <a:p>
            <a:r>
              <a:rPr lang="en-US" sz="1300" b="0" i="0">
                <a:effectLst/>
                <a:latin typeface="Helvetica Neue" panose="02000503000000020004" pitchFamily="2" charset="0"/>
              </a:rPr>
              <a:t>Awardees </a:t>
            </a:r>
            <a:r>
              <a:rPr lang="en-US" sz="1300" b="1" i="0">
                <a:effectLst/>
                <a:latin typeface="Helvetica Neue" panose="02000503000000020004" pitchFamily="2" charset="0"/>
              </a:rPr>
              <a:t>are required</a:t>
            </a:r>
            <a:r>
              <a:rPr lang="en-US" sz="1300" b="0" i="0">
                <a:effectLst/>
                <a:latin typeface="Helvetica Neue" panose="02000503000000020004" pitchFamily="2" charset="0"/>
              </a:rPr>
              <a:t> to complete City Council's Capacity Building Training and obtain certification if they receive cumulative discretionary funding (per fiscal year) that amounts to </a:t>
            </a:r>
            <a:r>
              <a:rPr lang="en-US" sz="1300" b="1" i="0">
                <a:effectLst/>
                <a:latin typeface="Helvetica Neue" panose="02000503000000020004" pitchFamily="2" charset="0"/>
              </a:rPr>
              <a:t>less than $750,000</a:t>
            </a:r>
            <a:r>
              <a:rPr lang="en-US" sz="1300" b="0" i="0">
                <a:effectLst/>
                <a:latin typeface="Helvetica Neue" panose="02000503000000020004" pitchFamily="2" charset="0"/>
              </a:rPr>
              <a:t>.</a:t>
            </a:r>
          </a:p>
          <a:p>
            <a:r>
              <a:rPr lang="en-US" sz="1300" b="0" i="0">
                <a:effectLst/>
                <a:latin typeface="Helvetica Neue" panose="02000503000000020004" pitchFamily="2" charset="0"/>
              </a:rPr>
              <a:t>The Discretionary Award Tracker will automatically reflect when an organization meets exemption from the training requirement. </a:t>
            </a:r>
            <a:r>
              <a:rPr lang="en-US" sz="1300" b="1" i="0">
                <a:effectLst/>
                <a:latin typeface="Helvetica Neue" panose="02000503000000020004" pitchFamily="2" charset="0"/>
              </a:rPr>
              <a:t>The training must be completed by an officer or executive of the funded organization</a:t>
            </a:r>
            <a:r>
              <a:rPr lang="en-US" sz="1300" b="0" i="0">
                <a:effectLst/>
                <a:latin typeface="Helvetica Neue" panose="02000503000000020004" pitchFamily="2" charset="0"/>
              </a:rPr>
              <a:t>.</a:t>
            </a:r>
          </a:p>
          <a:p>
            <a:r>
              <a:rPr lang="en-US" sz="1300" b="0" i="0">
                <a:effectLst/>
                <a:latin typeface="Helvetica Neue" panose="02000503000000020004" pitchFamily="2" charset="0"/>
              </a:rPr>
              <a:t>Once you complete the training, you will receive a certificate confirming that you have fulfilled the Capacity Building Training requirement. That certificate is valid for three years after the date of completion.</a:t>
            </a:r>
          </a:p>
          <a:p>
            <a:endParaRPr lang="en-US" sz="130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08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4E16-6B96-3DDB-DCB2-DF1DD0A6ECEF}"/>
              </a:ext>
            </a:extLst>
          </p:cNvPr>
          <p:cNvSpPr>
            <a:spLocks noGrp="1"/>
          </p:cNvSpPr>
          <p:nvPr>
            <p:ph type="title"/>
          </p:nvPr>
        </p:nvSpPr>
        <p:spPr/>
        <p:txBody>
          <a:bodyPr/>
          <a:lstStyle/>
          <a:p>
            <a:r>
              <a:rPr lang="en-US" dirty="0"/>
              <a:t>How do I sign up for the Capacity Building Workshop?</a:t>
            </a:r>
          </a:p>
        </p:txBody>
      </p:sp>
      <p:sp>
        <p:nvSpPr>
          <p:cNvPr id="3" name="Content Placeholder 2">
            <a:extLst>
              <a:ext uri="{FF2B5EF4-FFF2-40B4-BE49-F238E27FC236}">
                <a16:creationId xmlns:a16="http://schemas.microsoft.com/office/drawing/2014/main" id="{7BC809F4-1F3F-3DE5-E35D-4B5B20C950F4}"/>
              </a:ext>
            </a:extLst>
          </p:cNvPr>
          <p:cNvSpPr>
            <a:spLocks noGrp="1"/>
          </p:cNvSpPr>
          <p:nvPr>
            <p:ph idx="1"/>
          </p:nvPr>
        </p:nvSpPr>
        <p:spPr/>
        <p:txBody>
          <a:bodyPr>
            <a:normAutofit fontScale="92500" lnSpcReduction="10000"/>
          </a:bodyPr>
          <a:lstStyle/>
          <a:p>
            <a:r>
              <a:rPr lang="en-US" sz="2800" b="0" i="0" u="none" strike="noStrike" dirty="0">
                <a:solidFill>
                  <a:srgbClr val="333333"/>
                </a:solidFill>
                <a:effectLst/>
                <a:latin typeface="Helvetica Neue" panose="02000503000000020004" pitchFamily="2" charset="0"/>
              </a:rPr>
              <a:t>Enroll in the online Capacity Building Training at </a:t>
            </a:r>
            <a:r>
              <a:rPr lang="en-US" sz="2800" b="1" i="0" u="none" strike="noStrike" dirty="0">
                <a:solidFill>
                  <a:srgbClr val="9F2882"/>
                </a:solidFill>
                <a:effectLst/>
                <a:latin typeface="Helvetica Neue" panose="02000503000000020004" pitchFamily="2" charset="0"/>
                <a:hlinkClick r:id="rId2"/>
              </a:rPr>
              <a:t>http://mocs.matrixlms.com</a:t>
            </a:r>
            <a:r>
              <a:rPr lang="en-US" sz="2800" b="0" i="0" u="none" strike="noStrike" dirty="0">
                <a:solidFill>
                  <a:srgbClr val="333333"/>
                </a:solidFill>
                <a:effectLst/>
                <a:latin typeface="Helvetica Neue" panose="02000503000000020004" pitchFamily="2" charset="0"/>
              </a:rPr>
              <a:t> using code </a:t>
            </a:r>
            <a:r>
              <a:rPr lang="en-US" sz="2800" b="1" i="0" u="none" strike="noStrike" dirty="0">
                <a:solidFill>
                  <a:srgbClr val="333333"/>
                </a:solidFill>
                <a:effectLst/>
                <a:latin typeface="Helvetica Neue" panose="02000503000000020004" pitchFamily="2" charset="0"/>
              </a:rPr>
              <a:t>UDKE-BQAO</a:t>
            </a:r>
            <a:r>
              <a:rPr lang="en-US" sz="2800" b="0" i="0" u="none" strike="noStrike" dirty="0">
                <a:solidFill>
                  <a:srgbClr val="333333"/>
                </a:solidFill>
                <a:effectLst/>
                <a:latin typeface="Helvetica Neue" panose="02000503000000020004" pitchFamily="2" charset="0"/>
              </a:rPr>
              <a:t>. Please </a:t>
            </a:r>
            <a:r>
              <a:rPr lang="en-US" sz="2800" b="1" i="0" u="none" strike="noStrike" dirty="0">
                <a:solidFill>
                  <a:srgbClr val="9F2882"/>
                </a:solidFill>
                <a:effectLst/>
                <a:latin typeface="Helvetica Neue" panose="02000503000000020004" pitchFamily="2" charset="0"/>
                <a:hlinkClick r:id="rId3"/>
              </a:rPr>
              <a:t>refer to these instructions</a:t>
            </a:r>
            <a:r>
              <a:rPr lang="en-US" sz="2800" b="0" i="0" u="none" strike="noStrike" dirty="0">
                <a:solidFill>
                  <a:srgbClr val="333333"/>
                </a:solidFill>
                <a:effectLst/>
                <a:latin typeface="Helvetica Neue" panose="02000503000000020004" pitchFamily="2" charset="0"/>
              </a:rPr>
              <a:t> for step-by-step guidance.</a:t>
            </a:r>
          </a:p>
          <a:p>
            <a:r>
              <a:rPr lang="en-US" sz="2400" b="0" i="0" u="none" strike="noStrike" dirty="0">
                <a:solidFill>
                  <a:srgbClr val="333333"/>
                </a:solidFill>
                <a:effectLst/>
                <a:highlight>
                  <a:srgbClr val="FFFFFF"/>
                </a:highlight>
                <a:latin typeface="Helvetica Neue" panose="02000503000000020004" pitchFamily="2" charset="0"/>
              </a:rPr>
              <a:t>Awardees </a:t>
            </a:r>
            <a:r>
              <a:rPr lang="en-US" sz="2400" b="1" i="0" u="none" strike="noStrike" dirty="0">
                <a:solidFill>
                  <a:srgbClr val="333333"/>
                </a:solidFill>
                <a:effectLst/>
                <a:latin typeface="Helvetica Neue" panose="02000503000000020004" pitchFamily="2" charset="0"/>
              </a:rPr>
              <a:t>are required</a:t>
            </a:r>
            <a:r>
              <a:rPr lang="en-US" sz="2400" b="0" i="0" u="none" strike="noStrike" dirty="0">
                <a:solidFill>
                  <a:srgbClr val="333333"/>
                </a:solidFill>
                <a:effectLst/>
                <a:highlight>
                  <a:srgbClr val="FFFFFF"/>
                </a:highlight>
                <a:latin typeface="Helvetica Neue" panose="02000503000000020004" pitchFamily="2" charset="0"/>
              </a:rPr>
              <a:t> to complete City Council's Capacity Building Training and obtain certification if they receive cumulative discretionary funding (per fiscal year) that amounts to </a:t>
            </a:r>
            <a:r>
              <a:rPr lang="en-US" sz="2400" b="1" i="0" u="none" strike="noStrike" dirty="0">
                <a:solidFill>
                  <a:srgbClr val="333333"/>
                </a:solidFill>
                <a:effectLst/>
                <a:latin typeface="Helvetica Neue" panose="02000503000000020004" pitchFamily="2" charset="0"/>
              </a:rPr>
              <a:t>less than $750,000</a:t>
            </a:r>
            <a:r>
              <a:rPr lang="en-US" sz="2400" b="0" i="0" u="none" strike="noStrike" dirty="0">
                <a:solidFill>
                  <a:srgbClr val="333333"/>
                </a:solidFill>
                <a:effectLst/>
                <a:highlight>
                  <a:srgbClr val="FFFFFF"/>
                </a:highlight>
                <a:latin typeface="Helvetica Neue" panose="02000503000000020004" pitchFamily="2" charset="0"/>
              </a:rPr>
              <a:t>. A Capacity Building Training Certificate is valid for three years and </a:t>
            </a:r>
            <a:r>
              <a:rPr lang="en-US" sz="2400" b="1" i="0" u="none" strike="noStrike" dirty="0">
                <a:solidFill>
                  <a:srgbClr val="333333"/>
                </a:solidFill>
                <a:effectLst/>
                <a:highlight>
                  <a:srgbClr val="FFFFFF"/>
                </a:highlight>
                <a:latin typeface="Helvetica Neue" panose="02000503000000020004" pitchFamily="2" charset="0"/>
              </a:rPr>
              <a:t>flows with the specific individual </a:t>
            </a:r>
            <a:r>
              <a:rPr lang="en-US" sz="2400" b="0" i="0" u="none" strike="noStrike" dirty="0">
                <a:solidFill>
                  <a:srgbClr val="333333"/>
                </a:solidFill>
                <a:effectLst/>
                <a:highlight>
                  <a:srgbClr val="FFFFFF"/>
                </a:highlight>
                <a:latin typeface="Helvetica Neue" panose="02000503000000020004" pitchFamily="2" charset="0"/>
              </a:rPr>
              <a:t>that completed the course.</a:t>
            </a:r>
            <a:endParaRPr lang="en-US" sz="2800" dirty="0"/>
          </a:p>
        </p:txBody>
      </p:sp>
    </p:spTree>
    <p:extLst>
      <p:ext uri="{BB962C8B-B14F-4D97-AF65-F5344CB8AC3E}">
        <p14:creationId xmlns:p14="http://schemas.microsoft.com/office/powerpoint/2010/main" val="14676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4306-101F-C595-F680-62DC0B53F15E}"/>
              </a:ext>
            </a:extLst>
          </p:cNvPr>
          <p:cNvSpPr>
            <a:spLocks noGrp="1"/>
          </p:cNvSpPr>
          <p:nvPr>
            <p:ph type="title"/>
          </p:nvPr>
        </p:nvSpPr>
        <p:spPr/>
        <p:txBody>
          <a:bodyPr/>
          <a:lstStyle/>
          <a:p>
            <a:r>
              <a:rPr lang="en-US" dirty="0"/>
              <a:t>Required Documents that need to be submitted to finalize your contract.</a:t>
            </a:r>
          </a:p>
        </p:txBody>
      </p:sp>
      <p:sp>
        <p:nvSpPr>
          <p:cNvPr id="3" name="Content Placeholder 2">
            <a:extLst>
              <a:ext uri="{FF2B5EF4-FFF2-40B4-BE49-F238E27FC236}">
                <a16:creationId xmlns:a16="http://schemas.microsoft.com/office/drawing/2014/main" id="{1C610A44-2125-D7B2-0D76-976961202337}"/>
              </a:ext>
            </a:extLst>
          </p:cNvPr>
          <p:cNvSpPr>
            <a:spLocks noGrp="1"/>
          </p:cNvSpPr>
          <p:nvPr>
            <p:ph idx="1"/>
          </p:nvPr>
        </p:nvSpPr>
        <p:spPr/>
        <p:txBody>
          <a:bodyPr/>
          <a:lstStyle/>
          <a:p>
            <a:pPr>
              <a:buFont typeface="Arial" panose="020B0604020202020204" pitchFamily="34" charset="0"/>
              <a:buChar char="•"/>
            </a:pPr>
            <a:r>
              <a:rPr lang="en-US" dirty="0">
                <a:solidFill>
                  <a:srgbClr val="416ED2"/>
                </a:solidFill>
                <a:effectLst/>
                <a:latin typeface="-apple-system-font"/>
              </a:rPr>
              <a:t>DYCD or your </a:t>
            </a:r>
            <a:r>
              <a:rPr lang="en-US" dirty="0">
                <a:solidFill>
                  <a:srgbClr val="416ED2"/>
                </a:solidFill>
                <a:latin typeface="-apple-system-font"/>
              </a:rPr>
              <a:t>Contracting Agency’s </a:t>
            </a:r>
            <a:r>
              <a:rPr lang="en-US">
                <a:solidFill>
                  <a:srgbClr val="416ED2"/>
                </a:solidFill>
                <a:effectLst/>
                <a:latin typeface="-apple-system-font"/>
              </a:rPr>
              <a:t>FY 2025 </a:t>
            </a:r>
            <a:r>
              <a:rPr lang="en-US" dirty="0">
                <a:solidFill>
                  <a:srgbClr val="416ED2"/>
                </a:solidFill>
                <a:effectLst/>
                <a:latin typeface="-apple-system-font"/>
              </a:rPr>
              <a:t>Budget</a:t>
            </a:r>
            <a:br>
              <a:rPr lang="en-US" b="1" dirty="0">
                <a:effectLst/>
                <a:latin typeface="-apple-system-font"/>
              </a:rPr>
            </a:br>
            <a:r>
              <a:rPr lang="en-US" dirty="0">
                <a:effectLst/>
                <a:latin typeface="-apple-system-font"/>
              </a:rPr>
              <a:t>All other contract documents required by budget line allocations can be found here as well. Please note: Discretionary Contracts are reimbursement based – i.e., you must prove funds have been expended to be reimbursed.</a:t>
            </a:r>
          </a:p>
          <a:p>
            <a:pPr>
              <a:buFont typeface="Arial" panose="020B0604020202020204" pitchFamily="34" charset="0"/>
              <a:buChar char="•"/>
            </a:pPr>
            <a:r>
              <a:rPr lang="en-US" dirty="0">
                <a:solidFill>
                  <a:srgbClr val="416ED2"/>
                </a:solidFill>
                <a:effectLst/>
                <a:latin typeface="-apple-system-font"/>
              </a:rPr>
              <a:t>Letter of Authorization and Board Resolution</a:t>
            </a:r>
            <a:r>
              <a:rPr lang="en-US" dirty="0">
                <a:effectLst/>
                <a:latin typeface="-apple-system-font"/>
              </a:rPr>
              <a:t>  </a:t>
            </a:r>
            <a:br>
              <a:rPr lang="en-US" dirty="0">
                <a:effectLst/>
                <a:latin typeface="-apple-system-font"/>
              </a:rPr>
            </a:br>
            <a:r>
              <a:rPr lang="en-US" dirty="0">
                <a:effectLst/>
                <a:latin typeface="-apple-system-font"/>
              </a:rPr>
              <a:t>Samples for your reference. Originals of both the Authorization and Resolution (two (2) documents) must be on your organization’s letterhead; signed and notarized.</a:t>
            </a:r>
          </a:p>
          <a:p>
            <a:endParaRPr lang="en-US" dirty="0"/>
          </a:p>
        </p:txBody>
      </p:sp>
    </p:spTree>
    <p:extLst>
      <p:ext uri="{BB962C8B-B14F-4D97-AF65-F5344CB8AC3E}">
        <p14:creationId xmlns:p14="http://schemas.microsoft.com/office/powerpoint/2010/main" val="331548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riting an appointment on a paper agenda">
            <a:extLst>
              <a:ext uri="{FF2B5EF4-FFF2-40B4-BE49-F238E27FC236}">
                <a16:creationId xmlns:a16="http://schemas.microsoft.com/office/drawing/2014/main" id="{8C9DD5D9-9615-5C64-E572-01D24499A4AA}"/>
              </a:ext>
            </a:extLst>
          </p:cNvPr>
          <p:cNvPicPr>
            <a:picLocks noChangeAspect="1"/>
          </p:cNvPicPr>
          <p:nvPr/>
        </p:nvPicPr>
        <p:blipFill rotWithShape="1">
          <a:blip r:embed="rId2"/>
          <a:srcRect r="11021" b="-2"/>
          <a:stretch/>
        </p:blipFill>
        <p:spPr>
          <a:xfrm>
            <a:off x="0" y="304800"/>
            <a:ext cx="9141694" cy="6858000"/>
          </a:xfrm>
          <a:prstGeom prst="rect">
            <a:avLst/>
          </a:prstGeom>
        </p:spPr>
      </p:pic>
      <p:sp>
        <p:nvSpPr>
          <p:cNvPr id="30" name="Rectangle 2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DCE9F74C-BD21-9BD2-FAEE-C012110F76BA}"/>
              </a:ext>
            </a:extLst>
          </p:cNvPr>
          <p:cNvSpPr txBox="1"/>
          <p:nvPr/>
        </p:nvSpPr>
        <p:spPr>
          <a:xfrm>
            <a:off x="2901951" y="864108"/>
            <a:ext cx="5486400" cy="5120640"/>
          </a:xfrm>
          <a:prstGeom prst="rect">
            <a:avLst/>
          </a:prstGeom>
        </p:spPr>
        <p:txBody>
          <a:bodyPr vert="horz" lIns="91440" tIns="45720" rIns="91440" bIns="45720" rtlCol="0" anchor="ctr">
            <a:normAutofit/>
          </a:bodyPr>
          <a:lstStyle/>
          <a:p>
            <a:pPr marL="0" marR="0" indent="-182880">
              <a:lnSpc>
                <a:spcPct val="90000"/>
              </a:lnSpc>
              <a:spcBef>
                <a:spcPts val="0"/>
              </a:spcBef>
              <a:spcAft>
                <a:spcPts val="0"/>
              </a:spcAft>
              <a:buClr>
                <a:schemeClr val="accent1"/>
              </a:buClr>
              <a:buFont typeface="Wingdings 2" pitchFamily="18" charset="2"/>
              <a:buChar char=""/>
            </a:pPr>
            <a:r>
              <a:rPr lang="en-US" sz="600" b="1" dirty="0">
                <a:solidFill>
                  <a:schemeClr val="tx1">
                    <a:lumMod val="65000"/>
                    <a:lumOff val="35000"/>
                  </a:schemeClr>
                </a:solidFill>
                <a:effectLst/>
              </a:rPr>
              <a:t>Organization Letterhead</a:t>
            </a:r>
            <a:endParaRPr lang="en-US" sz="600" dirty="0">
              <a:solidFill>
                <a:schemeClr val="tx1">
                  <a:lumMod val="65000"/>
                  <a:lumOff val="35000"/>
                </a:schemeClr>
              </a:solidFill>
              <a:effectLst/>
            </a:endParaRPr>
          </a:p>
          <a:p>
            <a:pPr marL="0" marR="0" indent="-182880">
              <a:lnSpc>
                <a:spcPct val="90000"/>
              </a:lnSpc>
              <a:spcBef>
                <a:spcPts val="0"/>
              </a:spcBef>
              <a:spcAft>
                <a:spcPts val="0"/>
              </a:spcAft>
              <a:buClr>
                <a:schemeClr val="accent1"/>
              </a:buClr>
              <a:buFont typeface="Wingdings 2" pitchFamily="18" charset="2"/>
              <a:buChar char=""/>
            </a:pPr>
            <a:r>
              <a:rPr lang="en-US" sz="600" b="1" dirty="0">
                <a:solidFill>
                  <a:schemeClr val="tx1">
                    <a:lumMod val="65000"/>
                    <a:lumOff val="35000"/>
                  </a:schemeClr>
                </a:solidFill>
                <a:effectLst/>
              </a:rPr>
              <a:t>Organization Address</a:t>
            </a:r>
            <a:endParaRPr lang="en-US" sz="600" dirty="0">
              <a:solidFill>
                <a:schemeClr val="tx1">
                  <a:lumMod val="65000"/>
                  <a:lumOff val="35000"/>
                </a:schemeClr>
              </a:solidFill>
              <a:effectLst/>
            </a:endParaRPr>
          </a:p>
          <a:p>
            <a:pPr marL="0" marR="0" indent="-182880">
              <a:lnSpc>
                <a:spcPct val="90000"/>
              </a:lnSpc>
              <a:spcBef>
                <a:spcPts val="0"/>
              </a:spcBef>
              <a:spcAft>
                <a:spcPts val="0"/>
              </a:spcAft>
              <a:buClr>
                <a:schemeClr val="accent1"/>
              </a:buClr>
              <a:buFont typeface="Wingdings 2" pitchFamily="18" charset="2"/>
              <a:buChar char=""/>
            </a:pPr>
            <a:r>
              <a:rPr lang="en-US" sz="600" b="1" dirty="0">
                <a:solidFill>
                  <a:schemeClr val="tx1">
                    <a:lumMod val="65000"/>
                    <a:lumOff val="35000"/>
                  </a:schemeClr>
                </a:solidFill>
                <a:effectLst/>
              </a:rPr>
              <a:t>Organization Telephone Number</a:t>
            </a:r>
            <a:endParaRPr lang="en-US" sz="600" dirty="0">
              <a:solidFill>
                <a:schemeClr val="tx1">
                  <a:lumMod val="65000"/>
                  <a:lumOff val="35000"/>
                </a:schemeClr>
              </a:solidFill>
              <a:effectLst/>
            </a:endParaRPr>
          </a:p>
          <a:p>
            <a:pPr marL="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 </a:t>
            </a:r>
          </a:p>
          <a:p>
            <a:pPr marL="0" marR="0" indent="-182880">
              <a:lnSpc>
                <a:spcPct val="90000"/>
              </a:lnSpc>
              <a:spcBef>
                <a:spcPts val="0"/>
              </a:spcBef>
              <a:spcAft>
                <a:spcPts val="1000"/>
              </a:spcAft>
              <a:buClr>
                <a:schemeClr val="accent1"/>
              </a:buClr>
              <a:buFont typeface="Wingdings 2" pitchFamily="18" charset="2"/>
              <a:buChar char=""/>
            </a:pPr>
            <a:r>
              <a:rPr lang="en-US" sz="600" b="1" dirty="0">
                <a:solidFill>
                  <a:schemeClr val="tx1">
                    <a:lumMod val="65000"/>
                    <a:lumOff val="35000"/>
                  </a:schemeClr>
                </a:solidFill>
                <a:effectLst/>
              </a:rPr>
              <a:t>AUTHORIZATION LETTER</a:t>
            </a:r>
            <a:endParaRPr lang="en-US" sz="600" dirty="0">
              <a:solidFill>
                <a:schemeClr val="tx1">
                  <a:lumMod val="65000"/>
                  <a:lumOff val="35000"/>
                </a:schemeClr>
              </a:solidFill>
              <a:effectLst/>
            </a:endParaRPr>
          </a:p>
          <a:p>
            <a:pPr marL="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RESOLVED, that [NAME AND TITLE], representing the Board of Directors of </a:t>
            </a:r>
            <a:r>
              <a:rPr lang="en-US" sz="600" u="sng" dirty="0">
                <a:solidFill>
                  <a:schemeClr val="tx1">
                    <a:lumMod val="65000"/>
                    <a:lumOff val="35000"/>
                  </a:schemeClr>
                </a:solidFill>
                <a:effectLst/>
              </a:rPr>
              <a:t>[</a:t>
            </a:r>
            <a:r>
              <a:rPr lang="en-US" sz="600" dirty="0">
                <a:solidFill>
                  <a:schemeClr val="tx1">
                    <a:lumMod val="65000"/>
                    <a:lumOff val="35000"/>
                  </a:schemeClr>
                </a:solidFill>
                <a:effectLst/>
              </a:rPr>
              <a:t>NAME OF ORGANIZATION], does hereby authorize and direct:</a:t>
            </a: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[NAME AND TITLE], </a:t>
            </a: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[NAME AND TITLE], and</a:t>
            </a: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[NAME AND TITLE]</a:t>
            </a:r>
          </a:p>
          <a:p>
            <a:pPr marL="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to sign contracts, contract amendments, and other related contract documents, and to review and submit invoices on behalf of the Board of Directors of </a:t>
            </a:r>
            <a:r>
              <a:rPr lang="en-US" sz="600" u="sng" dirty="0">
                <a:solidFill>
                  <a:schemeClr val="tx1">
                    <a:lumMod val="65000"/>
                    <a:lumOff val="35000"/>
                  </a:schemeClr>
                </a:solidFill>
                <a:effectLst/>
              </a:rPr>
              <a:t>[</a:t>
            </a:r>
            <a:r>
              <a:rPr lang="en-US" sz="600" dirty="0">
                <a:solidFill>
                  <a:schemeClr val="tx1">
                    <a:lumMod val="65000"/>
                    <a:lumOff val="35000"/>
                  </a:schemeClr>
                </a:solidFill>
                <a:effectLst/>
              </a:rPr>
              <a:t>NAME OF ORGANIZATION</a:t>
            </a:r>
            <a:r>
              <a:rPr lang="en-US" sz="600" u="sng" dirty="0">
                <a:solidFill>
                  <a:schemeClr val="tx1">
                    <a:lumMod val="65000"/>
                    <a:lumOff val="35000"/>
                  </a:schemeClr>
                </a:solidFill>
                <a:effectLst/>
              </a:rPr>
              <a:t>]</a:t>
            </a:r>
            <a:r>
              <a:rPr lang="en-US" sz="600" dirty="0">
                <a:solidFill>
                  <a:schemeClr val="tx1">
                    <a:lumMod val="65000"/>
                    <a:lumOff val="35000"/>
                  </a:schemeClr>
                </a:solidFill>
                <a:effectLst/>
              </a:rPr>
              <a:t>. This Authorization Letter is valid during the tenure of the board representative(s) and the underlying signatories or until any of these individuals is removed or replaced, at which time [NAME OF ORGANIZATION</a:t>
            </a:r>
            <a:r>
              <a:rPr lang="en-US" sz="600" u="sng" dirty="0">
                <a:solidFill>
                  <a:schemeClr val="tx1">
                    <a:lumMod val="65000"/>
                    <a:lumOff val="35000"/>
                  </a:schemeClr>
                </a:solidFill>
                <a:effectLst/>
              </a:rPr>
              <a:t>]</a:t>
            </a:r>
            <a:r>
              <a:rPr lang="en-US" sz="600" dirty="0">
                <a:solidFill>
                  <a:schemeClr val="tx1">
                    <a:lumMod val="65000"/>
                    <a:lumOff val="35000"/>
                  </a:schemeClr>
                </a:solidFill>
                <a:effectLst/>
              </a:rPr>
              <a:t> will provide The City of New York’s contracting agencies with a new Authorization Letter. [NAME OF ORGANIZATION</a:t>
            </a:r>
            <a:r>
              <a:rPr lang="en-US" sz="600" u="sng" dirty="0">
                <a:solidFill>
                  <a:schemeClr val="tx1">
                    <a:lumMod val="65000"/>
                    <a:lumOff val="35000"/>
                  </a:schemeClr>
                </a:solidFill>
                <a:effectLst/>
              </a:rPr>
              <a:t>]</a:t>
            </a:r>
            <a:r>
              <a:rPr lang="en-US" sz="600" dirty="0">
                <a:solidFill>
                  <a:schemeClr val="tx1">
                    <a:lumMod val="65000"/>
                    <a:lumOff val="35000"/>
                  </a:schemeClr>
                </a:solidFill>
                <a:effectLst/>
              </a:rPr>
              <a:t> may submit an addendum to this Authorization Letter if the sole change is to add a signatory.</a:t>
            </a:r>
          </a:p>
          <a:p>
            <a:pPr marL="0" marR="0" indent="-182880">
              <a:lnSpc>
                <a:spcPct val="90000"/>
              </a:lnSpc>
              <a:spcBef>
                <a:spcPts val="0"/>
              </a:spcBef>
              <a:spcAft>
                <a:spcPts val="0"/>
              </a:spcAft>
              <a:buClr>
                <a:schemeClr val="accent1"/>
              </a:buClr>
              <a:buFont typeface="Wingdings 2" pitchFamily="18" charset="2"/>
              <a:buChar char=""/>
            </a:pPr>
            <a:r>
              <a:rPr lang="en-US" sz="600" b="1" dirty="0">
                <a:solidFill>
                  <a:schemeClr val="tx1">
                    <a:lumMod val="65000"/>
                    <a:lumOff val="35000"/>
                  </a:schemeClr>
                </a:solidFill>
                <a:effectLst/>
              </a:rPr>
              <a:t>Signature Specimens</a:t>
            </a:r>
            <a:endParaRPr lang="en-US" sz="600" dirty="0">
              <a:solidFill>
                <a:schemeClr val="tx1">
                  <a:lumMod val="65000"/>
                  <a:lumOff val="35000"/>
                </a:schemeClr>
              </a:solidFill>
              <a:effectLst/>
            </a:endParaRP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______________________________________              	____________________________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Printed name and title of authorized signatory		Signature of authorized signatory</a:t>
            </a:r>
          </a:p>
          <a:p>
            <a:pPr marL="914400" marR="0" indent="-182880">
              <a:lnSpc>
                <a:spcPct val="90000"/>
              </a:lnSpc>
              <a:spcBef>
                <a:spcPts val="0"/>
              </a:spcBef>
              <a:spcAft>
                <a:spcPts val="0"/>
              </a:spcAft>
              <a:buClr>
                <a:schemeClr val="accent1"/>
              </a:buClr>
              <a:buFont typeface="Wingdings 2" pitchFamily="18" charset="2"/>
              <a:buChar char=""/>
            </a:pPr>
            <a:r>
              <a:rPr lang="en-US" sz="600" i="1" dirty="0">
                <a:solidFill>
                  <a:schemeClr val="tx1">
                    <a:lumMod val="65000"/>
                    <a:lumOff val="35000"/>
                  </a:schemeClr>
                </a:solidFill>
                <a:effectLst/>
              </a:rPr>
              <a:t> </a:t>
            </a:r>
            <a:endParaRPr lang="en-US" sz="600" dirty="0">
              <a:solidFill>
                <a:schemeClr val="tx1">
                  <a:lumMod val="65000"/>
                  <a:lumOff val="35000"/>
                </a:schemeClr>
              </a:solidFill>
              <a:effectLst/>
            </a:endParaRP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______________________________________                ____________________________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Printed name and title of authorized signatory		Signature of authorized signatory</a:t>
            </a:r>
          </a:p>
          <a:p>
            <a:pPr marL="914400" marR="0" indent="-182880">
              <a:lnSpc>
                <a:spcPct val="90000"/>
              </a:lnSpc>
              <a:spcBef>
                <a:spcPts val="0"/>
              </a:spcBef>
              <a:spcAft>
                <a:spcPts val="0"/>
              </a:spcAft>
              <a:buClr>
                <a:schemeClr val="accent1"/>
              </a:buClr>
              <a:buFont typeface="Wingdings 2" pitchFamily="18" charset="2"/>
              <a:buChar char=""/>
            </a:pPr>
            <a:r>
              <a:rPr lang="en-US" sz="600" i="1" dirty="0">
                <a:solidFill>
                  <a:schemeClr val="tx1">
                    <a:lumMod val="65000"/>
                    <a:lumOff val="35000"/>
                  </a:schemeClr>
                </a:solidFill>
                <a:effectLst/>
              </a:rPr>
              <a:t>                                     </a:t>
            </a:r>
            <a:endParaRPr lang="en-US" sz="600" dirty="0">
              <a:solidFill>
                <a:schemeClr val="tx1">
                  <a:lumMod val="65000"/>
                  <a:lumOff val="35000"/>
                </a:schemeClr>
              </a:solidFill>
              <a:effectLst/>
            </a:endParaRP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­­­­­______________________________________     	_____________________________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Printed name and title of authorized signatory		Signature of authorized signatory</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Signing on behalf of the Board of Directors of [NAME OF ORGANIZATION]: </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45720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______________________________________              	 ____________________________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Printed name of board representative			Signature of board representative</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0" marR="0" indent="-182880">
              <a:lnSpc>
                <a:spcPct val="90000"/>
              </a:lnSpc>
              <a:spcBef>
                <a:spcPts val="0"/>
              </a:spcBef>
              <a:spcAft>
                <a:spcPts val="0"/>
              </a:spcAft>
              <a:buClr>
                <a:schemeClr val="accent1"/>
              </a:buClr>
              <a:buFont typeface="Wingdings 2" pitchFamily="18" charset="2"/>
              <a:buChar char=""/>
            </a:pPr>
            <a:r>
              <a:rPr lang="en-US" sz="600" b="1" dirty="0">
                <a:solidFill>
                  <a:schemeClr val="tx1">
                    <a:lumMod val="65000"/>
                    <a:lumOff val="35000"/>
                  </a:schemeClr>
                </a:solidFill>
                <a:effectLst/>
              </a:rPr>
              <a:t>Notary Public</a:t>
            </a:r>
            <a:endParaRPr lang="en-US" sz="600" dirty="0">
              <a:solidFill>
                <a:schemeClr val="tx1">
                  <a:lumMod val="65000"/>
                  <a:lumOff val="35000"/>
                </a:schemeClr>
              </a:solidFill>
              <a:effectLst/>
            </a:endParaRP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State of ___________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County of _________</a:t>
            </a:r>
          </a:p>
          <a:p>
            <a:pPr marL="457200" marR="0" indent="-182880">
              <a:lnSpc>
                <a:spcPct val="90000"/>
              </a:lnSpc>
              <a:spcBef>
                <a:spcPts val="0"/>
              </a:spcBef>
              <a:spcAft>
                <a:spcPts val="0"/>
              </a:spcAft>
              <a:buClr>
                <a:schemeClr val="accent1"/>
              </a:buClr>
              <a:buFont typeface="Wingdings 2" pitchFamily="18" charset="2"/>
              <a:buChar char=""/>
            </a:pPr>
            <a:r>
              <a:rPr lang="en-US" sz="600" dirty="0">
                <a:solidFill>
                  <a:schemeClr val="tx1">
                    <a:lumMod val="65000"/>
                    <a:lumOff val="35000"/>
                  </a:schemeClr>
                </a:solidFill>
                <a:effectLst/>
              </a:rPr>
              <a:t> </a:t>
            </a:r>
          </a:p>
          <a:p>
            <a:pPr marL="73152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Sworn to before me this ___ day of ____, 20___</a:t>
            </a:r>
          </a:p>
          <a:p>
            <a:pPr marL="731520" marR="0" indent="-182880">
              <a:lnSpc>
                <a:spcPct val="90000"/>
              </a:lnSpc>
              <a:spcBef>
                <a:spcPts val="0"/>
              </a:spcBef>
              <a:spcAft>
                <a:spcPts val="1000"/>
              </a:spcAft>
              <a:buClr>
                <a:schemeClr val="accent1"/>
              </a:buClr>
              <a:buFont typeface="Wingdings 2" pitchFamily="18" charset="2"/>
              <a:buChar char=""/>
            </a:pPr>
            <a:r>
              <a:rPr lang="en-US" sz="600" dirty="0">
                <a:solidFill>
                  <a:schemeClr val="tx1">
                    <a:lumMod val="65000"/>
                    <a:lumOff val="35000"/>
                  </a:schemeClr>
                </a:solidFill>
                <a:effectLst/>
              </a:rPr>
              <a:t>_______________________________________</a:t>
            </a:r>
          </a:p>
        </p:txBody>
      </p:sp>
      <p:sp>
        <p:nvSpPr>
          <p:cNvPr id="34" name="Rectangle 3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05653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1BA2-0E50-272A-8D96-CC25A11CD05C}"/>
              </a:ext>
            </a:extLst>
          </p:cNvPr>
          <p:cNvSpPr>
            <a:spLocks noGrp="1"/>
          </p:cNvSpPr>
          <p:nvPr>
            <p:ph type="title"/>
          </p:nvPr>
        </p:nvSpPr>
        <p:spPr/>
        <p:txBody>
          <a:bodyPr/>
          <a:lstStyle/>
          <a:p>
            <a:r>
              <a:rPr lang="en-US" dirty="0"/>
              <a:t>Required Documents</a:t>
            </a:r>
            <a:br>
              <a:rPr lang="en-US" dirty="0"/>
            </a:br>
            <a:r>
              <a:rPr lang="en-US" dirty="0"/>
              <a:t>To Be Submitted</a:t>
            </a:r>
          </a:p>
        </p:txBody>
      </p:sp>
      <p:sp>
        <p:nvSpPr>
          <p:cNvPr id="3" name="Content Placeholder 2">
            <a:extLst>
              <a:ext uri="{FF2B5EF4-FFF2-40B4-BE49-F238E27FC236}">
                <a16:creationId xmlns:a16="http://schemas.microsoft.com/office/drawing/2014/main" id="{D3FA3486-7968-EF69-F743-8CD97972FC35}"/>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solidFill>
                  <a:srgbClr val="416ED2"/>
                </a:solidFill>
                <a:effectLst/>
                <a:latin typeface="-apple-system-font"/>
              </a:rPr>
              <a:t>Disclosure and Compliance Certification</a:t>
            </a:r>
            <a:r>
              <a:rPr lang="en-US" dirty="0">
                <a:effectLst/>
                <a:latin typeface="-apple-system-font"/>
              </a:rPr>
              <a:t> </a:t>
            </a:r>
            <a:br>
              <a:rPr lang="en-US" dirty="0">
                <a:effectLst/>
                <a:latin typeface="-apple-system-font"/>
              </a:rPr>
            </a:br>
            <a:r>
              <a:rPr lang="en-US" dirty="0">
                <a:effectLst/>
                <a:latin typeface="-apple-system-font"/>
              </a:rPr>
              <a:t>This form must be included with your contract package; signed and notarized.</a:t>
            </a:r>
          </a:p>
          <a:p>
            <a:pPr>
              <a:buFont typeface="Arial" panose="020B0604020202020204" pitchFamily="34" charset="0"/>
              <a:buChar char="•"/>
            </a:pPr>
            <a:r>
              <a:rPr lang="en-US" dirty="0">
                <a:solidFill>
                  <a:srgbClr val="416ED2"/>
                </a:solidFill>
                <a:effectLst/>
                <a:latin typeface="-apple-system-font"/>
                <a:hlinkClick r:id="rId2" tooltip="Training Certification"/>
              </a:rPr>
              <a:t>Training Certification</a:t>
            </a:r>
            <a:r>
              <a:rPr lang="en-US" dirty="0">
                <a:effectLst/>
                <a:latin typeface="-apple-system-font"/>
              </a:rPr>
              <a:t> (for contractors who receive less than $1 million in City funding)</a:t>
            </a:r>
          </a:p>
          <a:p>
            <a:pPr>
              <a:buFont typeface="Arial" panose="020B0604020202020204" pitchFamily="34" charset="0"/>
              <a:buChar char="•"/>
            </a:pPr>
            <a:r>
              <a:rPr lang="en-US" dirty="0">
                <a:solidFill>
                  <a:srgbClr val="416ED2"/>
                </a:solidFill>
                <a:effectLst/>
                <a:latin typeface="-apple-system-font"/>
              </a:rPr>
              <a:t>Certification of Client Abuse and Neglect</a:t>
            </a:r>
            <a:br>
              <a:rPr lang="en-US" dirty="0">
                <a:effectLst/>
                <a:latin typeface="-apple-system-font"/>
              </a:rPr>
            </a:br>
            <a:r>
              <a:rPr lang="en-US" dirty="0">
                <a:effectLst/>
                <a:latin typeface="-apple-system-font"/>
              </a:rPr>
              <a:t>Requirement for all organizations regardless of the type of services provided.</a:t>
            </a:r>
          </a:p>
          <a:p>
            <a:pPr>
              <a:buFont typeface="Arial" panose="020B0604020202020204" pitchFamily="34" charset="0"/>
              <a:buChar char="•"/>
            </a:pPr>
            <a:r>
              <a:rPr lang="en-US" dirty="0">
                <a:solidFill>
                  <a:srgbClr val="416ED2"/>
                </a:solidFill>
                <a:effectLst/>
                <a:latin typeface="-apple-system-font"/>
              </a:rPr>
              <a:t>Doing Business Data Form</a:t>
            </a:r>
            <a:br>
              <a:rPr lang="en-US" dirty="0">
                <a:effectLst/>
                <a:latin typeface="-apple-system-font"/>
              </a:rPr>
            </a:br>
            <a:r>
              <a:rPr lang="en-US" dirty="0">
                <a:effectLst/>
                <a:latin typeface="-apple-system-font"/>
              </a:rPr>
              <a:t>This form is contract specific and must be completed with each City contract.</a:t>
            </a:r>
          </a:p>
          <a:p>
            <a:pPr>
              <a:buFont typeface="Arial" panose="020B0604020202020204" pitchFamily="34" charset="0"/>
              <a:buChar char="•"/>
            </a:pPr>
            <a:r>
              <a:rPr lang="en-US" dirty="0">
                <a:solidFill>
                  <a:srgbClr val="416ED2"/>
                </a:solidFill>
                <a:effectLst/>
                <a:latin typeface="-apple-system-font"/>
              </a:rPr>
              <a:t>Sample Insurance Certificate DOE &amp; NYCHA</a:t>
            </a:r>
            <a:endParaRPr lang="en-US" dirty="0">
              <a:effectLst/>
              <a:latin typeface="-apple-system-font"/>
            </a:endParaRPr>
          </a:p>
          <a:p>
            <a:pPr>
              <a:buFont typeface="Arial" panose="020B0604020202020204" pitchFamily="34" charset="0"/>
              <a:buChar char="•"/>
            </a:pPr>
            <a:r>
              <a:rPr lang="en-US" dirty="0">
                <a:solidFill>
                  <a:srgbClr val="416ED2"/>
                </a:solidFill>
                <a:effectLst/>
                <a:latin typeface="-apple-system-font"/>
              </a:rPr>
              <a:t>Sample Insurance Certificate General</a:t>
            </a:r>
            <a:endParaRPr lang="en-US" dirty="0">
              <a:effectLst/>
              <a:latin typeface="-apple-system-font"/>
            </a:endParaRPr>
          </a:p>
          <a:p>
            <a:pPr>
              <a:buFont typeface="Arial" panose="020B0604020202020204" pitchFamily="34" charset="0"/>
              <a:buChar char="•"/>
            </a:pPr>
            <a:r>
              <a:rPr lang="en-US" dirty="0">
                <a:solidFill>
                  <a:srgbClr val="416ED2"/>
                </a:solidFill>
                <a:effectLst/>
                <a:latin typeface="-apple-system-font"/>
              </a:rPr>
              <a:t>Certificate of No Conflict for NYC Employees</a:t>
            </a:r>
            <a:br>
              <a:rPr lang="en-US" dirty="0">
                <a:effectLst/>
                <a:latin typeface="-apple-system-font"/>
              </a:rPr>
            </a:br>
            <a:r>
              <a:rPr lang="en-US" dirty="0">
                <a:effectLst/>
                <a:latin typeface="-apple-system-font"/>
              </a:rPr>
              <a:t>DYCD requires any Board Member who is also employed by any City Agency complete and return this form with the contract package.</a:t>
            </a:r>
          </a:p>
          <a:p>
            <a:br>
              <a:rPr lang="en-US" dirty="0"/>
            </a:br>
            <a:endParaRPr lang="en-US" dirty="0"/>
          </a:p>
          <a:p>
            <a:endParaRPr lang="en-US" dirty="0"/>
          </a:p>
        </p:txBody>
      </p:sp>
      <p:sp>
        <p:nvSpPr>
          <p:cNvPr id="5" name="TextBox 4">
            <a:extLst>
              <a:ext uri="{FF2B5EF4-FFF2-40B4-BE49-F238E27FC236}">
                <a16:creationId xmlns:a16="http://schemas.microsoft.com/office/drawing/2014/main" id="{623122AB-3E7B-E573-0ADD-CA470E0FAA25}"/>
              </a:ext>
            </a:extLst>
          </p:cNvPr>
          <p:cNvSpPr txBox="1"/>
          <p:nvPr/>
        </p:nvSpPr>
        <p:spPr>
          <a:xfrm>
            <a:off x="2288568" y="-533401"/>
            <a:ext cx="6245832" cy="2585323"/>
          </a:xfrm>
          <a:prstGeom prst="rect">
            <a:avLst/>
          </a:prstGeom>
          <a:noFill/>
        </p:spPr>
        <p:txBody>
          <a:bodyPr wrap="square">
            <a:spAutoFit/>
          </a:bodyPr>
          <a:lstStyle/>
          <a:p>
            <a:endParaRPr lang="en-US" b="1" dirty="0">
              <a:effectLst/>
              <a:latin typeface="-apple-system-font"/>
            </a:endParaRPr>
          </a:p>
          <a:p>
            <a:endParaRPr lang="en-US" b="1" dirty="0">
              <a:latin typeface="-apple-system-font"/>
            </a:endParaRPr>
          </a:p>
          <a:p>
            <a:endParaRPr lang="en-US" b="1" dirty="0">
              <a:effectLst/>
              <a:latin typeface="-apple-system-font"/>
            </a:endParaRPr>
          </a:p>
          <a:p>
            <a:endParaRPr lang="en-US" b="1" dirty="0">
              <a:latin typeface="-apple-system-font"/>
            </a:endParaRPr>
          </a:p>
          <a:p>
            <a:endParaRPr lang="en-US" b="1" dirty="0">
              <a:effectLst/>
              <a:latin typeface="-apple-system-font"/>
            </a:endParaRPr>
          </a:p>
          <a:p>
            <a:endParaRPr lang="en-US" b="1" dirty="0">
              <a:latin typeface="-apple-system-font"/>
            </a:endParaRPr>
          </a:p>
          <a:p>
            <a:endParaRPr lang="en-US" b="1" dirty="0">
              <a:effectLst/>
              <a:latin typeface="-apple-system-font"/>
            </a:endParaRPr>
          </a:p>
          <a:p>
            <a:r>
              <a:rPr lang="en-US" b="1" dirty="0">
                <a:effectLst/>
                <a:latin typeface="-apple-system-font"/>
              </a:rPr>
              <a:t>                      </a:t>
            </a:r>
          </a:p>
          <a:p>
            <a:pPr lvl="1">
              <a:buFont typeface="Arial" panose="020B0604020202020204" pitchFamily="34" charset="0"/>
              <a:buChar char="•"/>
            </a:pPr>
            <a:r>
              <a:rPr lang="en-US" dirty="0">
                <a:effectLst/>
                <a:latin typeface="-apple-system-font"/>
              </a:rPr>
              <a:t>.</a:t>
            </a:r>
          </a:p>
        </p:txBody>
      </p:sp>
    </p:spTree>
    <p:extLst>
      <p:ext uri="{BB962C8B-B14F-4D97-AF65-F5344CB8AC3E}">
        <p14:creationId xmlns:p14="http://schemas.microsoft.com/office/powerpoint/2010/main" val="2584985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653B-F6EE-1623-7467-B2FDA3641D3E}"/>
              </a:ext>
            </a:extLst>
          </p:cNvPr>
          <p:cNvSpPr>
            <a:spLocks noGrp="1"/>
          </p:cNvSpPr>
          <p:nvPr>
            <p:ph type="title"/>
          </p:nvPr>
        </p:nvSpPr>
        <p:spPr/>
        <p:txBody>
          <a:bodyPr>
            <a:normAutofit/>
          </a:bodyPr>
          <a:lstStyle/>
          <a:p>
            <a:r>
              <a:rPr lang="en-US" sz="2400" dirty="0"/>
              <a:t>Documents Needed for Your </a:t>
            </a:r>
            <a:r>
              <a:rPr lang="en-US" sz="2400" dirty="0" err="1"/>
              <a:t>PassPort</a:t>
            </a:r>
            <a:br>
              <a:rPr lang="en-US" sz="2400" dirty="0"/>
            </a:br>
            <a:r>
              <a:rPr lang="en-US" sz="2400" dirty="0"/>
              <a:t>HHS </a:t>
            </a:r>
            <a:br>
              <a:rPr lang="en-US" sz="2400" dirty="0"/>
            </a:br>
            <a:r>
              <a:rPr lang="en-US" sz="2400" dirty="0"/>
              <a:t>Prequalification</a:t>
            </a:r>
          </a:p>
        </p:txBody>
      </p:sp>
      <p:sp>
        <p:nvSpPr>
          <p:cNvPr id="3" name="Content Placeholder 2">
            <a:extLst>
              <a:ext uri="{FF2B5EF4-FFF2-40B4-BE49-F238E27FC236}">
                <a16:creationId xmlns:a16="http://schemas.microsoft.com/office/drawing/2014/main" id="{66C404D1-6C47-579A-ABEC-5FB1635C0731}"/>
              </a:ext>
            </a:extLst>
          </p:cNvPr>
          <p:cNvSpPr>
            <a:spLocks noGrp="1"/>
          </p:cNvSpPr>
          <p:nvPr>
            <p:ph idx="1"/>
          </p:nvPr>
        </p:nvSpPr>
        <p:spPr/>
        <p:txBody>
          <a:bodyPr/>
          <a:lstStyle/>
          <a:p>
            <a:pPr algn="l"/>
            <a:r>
              <a:rPr lang="en-US" sz="1800" b="1" i="0" dirty="0">
                <a:solidFill>
                  <a:srgbClr val="000000"/>
                </a:solidFill>
                <a:effectLst/>
                <a:latin typeface="Times New Roman" panose="02020603050405020304" pitchFamily="18" charset="0"/>
              </a:rPr>
              <a:t>Board of Director List</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Broker's Certification</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Budget Detail</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Conflict of Interest Disclosure Form</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Contract Attachment</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Fee Waiver (DYCD)</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General Liability Insurance</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Lobbying Certification Form</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Scope of Work</a:t>
            </a:r>
            <a:endParaRPr lang="en-US" b="0" i="0" dirty="0">
              <a:solidFill>
                <a:srgbClr val="000000"/>
              </a:solidFill>
              <a:effectLst/>
              <a:latin typeface="Segoe UI" panose="020B0502040204020203" pitchFamily="34" charset="0"/>
            </a:endParaRPr>
          </a:p>
          <a:p>
            <a:pPr algn="l"/>
            <a:r>
              <a:rPr lang="en-US" sz="1800" b="1" i="0" dirty="0">
                <a:solidFill>
                  <a:srgbClr val="000000"/>
                </a:solidFill>
                <a:effectLst/>
                <a:latin typeface="Times New Roman" panose="02020603050405020304" pitchFamily="18" charset="0"/>
              </a:rPr>
              <a:t>Tax Affirmation</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449112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51D4B-66FD-4356-2266-2A6F1D118F13}"/>
              </a:ext>
            </a:extLst>
          </p:cNvPr>
          <p:cNvSpPr txBox="1"/>
          <p:nvPr/>
        </p:nvSpPr>
        <p:spPr>
          <a:xfrm>
            <a:off x="604199" y="995632"/>
            <a:ext cx="4430980" cy="5218901"/>
          </a:xfrm>
          <a:prstGeom prst="rect">
            <a:avLst/>
          </a:prstGeom>
        </p:spPr>
        <p:txBody>
          <a:bodyPr vert="horz" lIns="91440" tIns="45720" rIns="91440" bIns="45720" rtlCol="0" anchor="b">
            <a:normAutofit/>
          </a:bodyPr>
          <a:lstStyle/>
          <a:p>
            <a:pPr defTabSz="1463040">
              <a:lnSpc>
                <a:spcPct val="90000"/>
              </a:lnSpc>
              <a:spcBef>
                <a:spcPct val="0"/>
              </a:spcBef>
              <a:spcAft>
                <a:spcPts val="960"/>
              </a:spcAft>
            </a:pPr>
            <a:r>
              <a:rPr lang="en-US" sz="7040" kern="1200" spc="-160">
                <a:solidFill>
                  <a:srgbClr val="FFFFFF"/>
                </a:solidFill>
                <a:latin typeface="+mj-lt"/>
                <a:ea typeface="+mj-ea"/>
                <a:cs typeface="+mj-cs"/>
              </a:rPr>
              <a:t>Work Scope Details</a:t>
            </a:r>
            <a:endParaRPr lang="en-US" sz="4400" spc="-1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DDF20C22-9CB9-FA65-E187-4E8376045B45}"/>
              </a:ext>
            </a:extLst>
          </p:cNvPr>
          <p:cNvSpPr txBox="1"/>
          <p:nvPr/>
        </p:nvSpPr>
        <p:spPr>
          <a:xfrm>
            <a:off x="5282626" y="643467"/>
            <a:ext cx="3138873" cy="535531"/>
          </a:xfrm>
          <a:prstGeom prst="rect">
            <a:avLst/>
          </a:prstGeom>
          <a:noFill/>
        </p:spPr>
        <p:txBody>
          <a:bodyPr wrap="none" rtlCol="0">
            <a:spAutoFit/>
          </a:bodyPr>
          <a:lstStyle/>
          <a:p>
            <a:pPr defTabSz="1463040">
              <a:spcAft>
                <a:spcPts val="600"/>
              </a:spcAft>
            </a:pPr>
            <a:r>
              <a:rPr lang="en-US" sz="2880" kern="1200" dirty="0">
                <a:solidFill>
                  <a:schemeClr val="tx1"/>
                </a:solidFill>
                <a:latin typeface="+mn-lt"/>
                <a:ea typeface="+mn-ea"/>
                <a:cs typeface="+mn-cs"/>
              </a:rPr>
              <a:t>Work Scope Details</a:t>
            </a:r>
            <a:endParaRPr lang="en-US" dirty="0"/>
          </a:p>
        </p:txBody>
      </p:sp>
    </p:spTree>
    <p:extLst>
      <p:ext uri="{BB962C8B-B14F-4D97-AF65-F5344CB8AC3E}">
        <p14:creationId xmlns:p14="http://schemas.microsoft.com/office/powerpoint/2010/main" val="117312546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E765A5-F258-56C5-7E5D-C9DBDFF11A76}"/>
              </a:ext>
            </a:extLst>
          </p:cNvPr>
          <p:cNvGraphicFramePr>
            <a:graphicFrameLocks noGrp="1"/>
          </p:cNvGraphicFramePr>
          <p:nvPr>
            <p:extLst>
              <p:ext uri="{D42A27DB-BD31-4B8C-83A1-F6EECF244321}">
                <p14:modId xmlns:p14="http://schemas.microsoft.com/office/powerpoint/2010/main" val="2464476889"/>
              </p:ext>
            </p:extLst>
          </p:nvPr>
        </p:nvGraphicFramePr>
        <p:xfrm>
          <a:off x="482600" y="1555026"/>
          <a:ext cx="8178800" cy="3747948"/>
        </p:xfrm>
        <a:graphic>
          <a:graphicData uri="http://schemas.openxmlformats.org/drawingml/2006/table">
            <a:tbl>
              <a:tblPr firstRow="1" firstCol="1" bandRow="1">
                <a:tableStyleId>{5C22544A-7EE6-4342-B048-85BDC9FD1C3A}</a:tableStyleId>
              </a:tblPr>
              <a:tblGrid>
                <a:gridCol w="1600722">
                  <a:extLst>
                    <a:ext uri="{9D8B030D-6E8A-4147-A177-3AD203B41FA5}">
                      <a16:colId xmlns:a16="http://schemas.microsoft.com/office/drawing/2014/main" val="326772156"/>
                    </a:ext>
                  </a:extLst>
                </a:gridCol>
                <a:gridCol w="2871291">
                  <a:extLst>
                    <a:ext uri="{9D8B030D-6E8A-4147-A177-3AD203B41FA5}">
                      <a16:colId xmlns:a16="http://schemas.microsoft.com/office/drawing/2014/main" val="1960499438"/>
                    </a:ext>
                  </a:extLst>
                </a:gridCol>
                <a:gridCol w="3706787">
                  <a:extLst>
                    <a:ext uri="{9D8B030D-6E8A-4147-A177-3AD203B41FA5}">
                      <a16:colId xmlns:a16="http://schemas.microsoft.com/office/drawing/2014/main" val="3232945795"/>
                    </a:ext>
                  </a:extLst>
                </a:gridCol>
              </a:tblGrid>
              <a:tr h="3747948">
                <a:tc>
                  <a:txBody>
                    <a:bodyPr/>
                    <a:lstStyle/>
                    <a:p>
                      <a:pPr marL="0" marR="0">
                        <a:spcBef>
                          <a:spcPts val="0"/>
                        </a:spcBef>
                        <a:spcAft>
                          <a:spcPts val="0"/>
                        </a:spcAft>
                      </a:pPr>
                      <a:r>
                        <a:rPr lang="en-US" sz="2700">
                          <a:effectLst/>
                        </a:rPr>
                        <a:t>MOCS ID </a:t>
                      </a:r>
                      <a:endParaRPr lang="en-US" sz="1900">
                        <a:effectLst/>
                      </a:endParaRPr>
                    </a:p>
                    <a:p>
                      <a:pPr marL="0" marR="0">
                        <a:spcBef>
                          <a:spcPts val="0"/>
                        </a:spcBef>
                        <a:spcAft>
                          <a:spcPts val="0"/>
                        </a:spcAft>
                      </a:pPr>
                      <a:r>
                        <a:rPr lang="en-US" sz="1900">
                          <a:effectLst/>
                        </a:rPr>
                        <a:t>(Ex. FY24 05210)</a:t>
                      </a:r>
                      <a:endParaRPr lang="en-US" sz="1900">
                        <a:effectLst/>
                        <a:latin typeface="Times New Roman" panose="02020603050405020304" pitchFamily="18" charset="0"/>
                        <a:ea typeface="Times New Roman" panose="02020603050405020304" pitchFamily="18" charset="0"/>
                      </a:endParaRPr>
                    </a:p>
                  </a:txBody>
                  <a:tcPr marL="131965" marR="131965" marT="0" marB="0"/>
                </a:tc>
                <a:tc>
                  <a:txBody>
                    <a:bodyPr/>
                    <a:lstStyle/>
                    <a:p>
                      <a:pPr marL="0" marR="0">
                        <a:spcBef>
                          <a:spcPts val="0"/>
                        </a:spcBef>
                        <a:spcAft>
                          <a:spcPts val="0"/>
                        </a:spcAft>
                      </a:pPr>
                      <a:r>
                        <a:rPr lang="en-US" sz="2700">
                          <a:effectLst/>
                        </a:rPr>
                        <a:t>Purpose of Funds</a:t>
                      </a:r>
                      <a:endParaRPr lang="en-US" sz="1900">
                        <a:effectLst/>
                      </a:endParaRPr>
                    </a:p>
                    <a:p>
                      <a:pPr marL="0" marR="0">
                        <a:spcBef>
                          <a:spcPts val="0"/>
                        </a:spcBef>
                        <a:spcAft>
                          <a:spcPts val="0"/>
                        </a:spcAft>
                      </a:pPr>
                      <a:r>
                        <a:rPr lang="en-US" sz="1900">
                          <a:effectLst/>
                        </a:rPr>
                        <a:t>(Use exact language as NYC’s Budget and Schedule C)</a:t>
                      </a:r>
                      <a:endParaRPr lang="en-US" sz="1900">
                        <a:effectLst/>
                        <a:latin typeface="Times New Roman" panose="02020603050405020304" pitchFamily="18" charset="0"/>
                        <a:ea typeface="Times New Roman" panose="02020603050405020304" pitchFamily="18" charset="0"/>
                      </a:endParaRPr>
                    </a:p>
                  </a:txBody>
                  <a:tcPr marL="131965" marR="131965" marT="0" marB="0"/>
                </a:tc>
                <a:tc>
                  <a:txBody>
                    <a:bodyPr/>
                    <a:lstStyle/>
                    <a:p>
                      <a:pPr marL="0" marR="0">
                        <a:spcBef>
                          <a:spcPts val="0"/>
                        </a:spcBef>
                        <a:spcAft>
                          <a:spcPts val="0"/>
                        </a:spcAft>
                      </a:pPr>
                      <a:r>
                        <a:rPr lang="en-US" sz="2700" dirty="0">
                          <a:effectLst/>
                        </a:rPr>
                        <a:t>Program Services </a:t>
                      </a:r>
                      <a:endParaRPr lang="en-US" sz="1900" dirty="0">
                        <a:effectLst/>
                      </a:endParaRPr>
                    </a:p>
                    <a:p>
                      <a:pPr marL="0" marR="0">
                        <a:spcBef>
                          <a:spcPts val="0"/>
                        </a:spcBef>
                        <a:spcAft>
                          <a:spcPts val="0"/>
                        </a:spcAft>
                      </a:pPr>
                      <a:r>
                        <a:rPr lang="en-US" sz="1900" dirty="0">
                          <a:effectLst/>
                        </a:rPr>
                        <a:t>Describe in detail program daily operations (Ex. After School Program servicing students from 5-12 yrs. Old. Daily scheduled activities include Homework Help for 1 hour, STEAM activities for 45 min and Basketball/Swimming for 45 min. We play organized sports on Fridays.) </a:t>
                      </a:r>
                    </a:p>
                    <a:p>
                      <a:pPr marL="0" marR="0">
                        <a:spcBef>
                          <a:spcPts val="0"/>
                        </a:spcBef>
                        <a:spcAft>
                          <a:spcPts val="0"/>
                        </a:spcAft>
                      </a:pPr>
                      <a:r>
                        <a:rPr lang="en-US" sz="1900" dirty="0">
                          <a:effectLst/>
                        </a:rPr>
                        <a:t> </a:t>
                      </a:r>
                      <a:endParaRPr lang="en-US" sz="1900" dirty="0">
                        <a:effectLst/>
                        <a:latin typeface="Times New Roman" panose="02020603050405020304" pitchFamily="18" charset="0"/>
                        <a:ea typeface="Times New Roman" panose="02020603050405020304" pitchFamily="18" charset="0"/>
                      </a:endParaRPr>
                    </a:p>
                  </a:txBody>
                  <a:tcPr marL="131965" marR="131965" marT="0" marB="0"/>
                </a:tc>
                <a:extLst>
                  <a:ext uri="{0D108BD9-81ED-4DB2-BD59-A6C34878D82A}">
                    <a16:rowId xmlns:a16="http://schemas.microsoft.com/office/drawing/2014/main" val="3261176223"/>
                  </a:ext>
                </a:extLst>
              </a:tr>
            </a:tbl>
          </a:graphicData>
        </a:graphic>
      </p:graphicFrame>
    </p:spTree>
    <p:extLst>
      <p:ext uri="{BB962C8B-B14F-4D97-AF65-F5344CB8AC3E}">
        <p14:creationId xmlns:p14="http://schemas.microsoft.com/office/powerpoint/2010/main" val="49875531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1">
            <a:extLst>
              <a:ext uri="{FF2B5EF4-FFF2-40B4-BE49-F238E27FC236}">
                <a16:creationId xmlns:a16="http://schemas.microsoft.com/office/drawing/2014/main" id="{3375B76B-A9AF-6F62-428A-0F7C52269BE7}"/>
              </a:ext>
            </a:extLst>
          </p:cNvPr>
          <p:cNvSpPr>
            <a:spLocks noChangeArrowheads="1"/>
          </p:cNvSpPr>
          <p:nvPr/>
        </p:nvSpPr>
        <p:spPr bwMode="auto">
          <a:xfrm>
            <a:off x="802386" y="1298448"/>
            <a:ext cx="2444016" cy="325526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3200" b="1" i="0" u="none" strike="noStrike" cap="none" spc="-100" normalizeH="0" dirty="0">
                <a:ln>
                  <a:noFill/>
                </a:ln>
                <a:solidFill>
                  <a:srgbClr val="FFFFFF"/>
                </a:solidFill>
                <a:effectLst/>
                <a:latin typeface="+mj-lt"/>
                <a:ea typeface="+mj-ea"/>
                <a:cs typeface="+mj-cs"/>
              </a:rPr>
              <a:t>INITIATIVES</a:t>
            </a:r>
            <a:endParaRPr kumimoji="0" lang="en-US" altLang="en-US" sz="3200" b="0" i="0" u="none" strike="noStrike" cap="none" spc="-100" normalizeH="0" dirty="0">
              <a:ln>
                <a:noFill/>
              </a:ln>
              <a:solidFill>
                <a:srgbClr val="FFFFFF"/>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n-US" altLang="en-US" sz="5900" b="0" i="0" u="none" strike="noStrike" cap="none" spc="-100" normalizeH="0" dirty="0">
              <a:ln>
                <a:noFill/>
              </a:ln>
              <a:solidFill>
                <a:srgbClr val="FFFFFF"/>
              </a:solidFill>
              <a:effectLst/>
              <a:latin typeface="+mj-lt"/>
              <a:ea typeface="+mj-ea"/>
              <a:cs typeface="+mj-cs"/>
            </a:endParaRPr>
          </a:p>
        </p:txBody>
      </p:sp>
      <p:sp>
        <p:nvSpPr>
          <p:cNvPr id="16" name="Rectangle 15">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 name="Table 1">
            <a:extLst>
              <a:ext uri="{FF2B5EF4-FFF2-40B4-BE49-F238E27FC236}">
                <a16:creationId xmlns:a16="http://schemas.microsoft.com/office/drawing/2014/main" id="{4A793663-2A7B-3C60-9BDC-84DF41457075}"/>
              </a:ext>
            </a:extLst>
          </p:cNvPr>
          <p:cNvGraphicFramePr>
            <a:graphicFrameLocks noGrp="1"/>
          </p:cNvGraphicFramePr>
          <p:nvPr>
            <p:extLst>
              <p:ext uri="{D42A27DB-BD31-4B8C-83A1-F6EECF244321}">
                <p14:modId xmlns:p14="http://schemas.microsoft.com/office/powerpoint/2010/main" val="3921276623"/>
              </p:ext>
            </p:extLst>
          </p:nvPr>
        </p:nvGraphicFramePr>
        <p:xfrm>
          <a:off x="3840480" y="1920758"/>
          <a:ext cx="4775453" cy="3008333"/>
        </p:xfrm>
        <a:graphic>
          <a:graphicData uri="http://schemas.openxmlformats.org/drawingml/2006/table">
            <a:tbl>
              <a:tblPr firstRow="1" firstCol="1" bandRow="1">
                <a:solidFill>
                  <a:schemeClr val="bg1">
                    <a:lumMod val="95000"/>
                  </a:schemeClr>
                </a:solidFill>
                <a:tableStyleId>{5C22544A-7EE6-4342-B048-85BDC9FD1C3A}</a:tableStyleId>
              </a:tblPr>
              <a:tblGrid>
                <a:gridCol w="4775453">
                  <a:extLst>
                    <a:ext uri="{9D8B030D-6E8A-4147-A177-3AD203B41FA5}">
                      <a16:colId xmlns:a16="http://schemas.microsoft.com/office/drawing/2014/main" val="1038101467"/>
                    </a:ext>
                  </a:extLst>
                </a:gridCol>
              </a:tblGrid>
              <a:tr h="3008333">
                <a:tc>
                  <a:txBody>
                    <a:bodyPr/>
                    <a:lstStyle/>
                    <a:p>
                      <a:pPr marL="0" marR="0">
                        <a:spcBef>
                          <a:spcPts val="0"/>
                        </a:spcBef>
                        <a:spcAft>
                          <a:spcPts val="0"/>
                        </a:spcAft>
                      </a:pPr>
                      <a:r>
                        <a:rPr lang="en-US" sz="2500" b="1" cap="none" spc="0">
                          <a:solidFill>
                            <a:schemeClr val="tx1"/>
                          </a:solidFill>
                          <a:effectLst/>
                        </a:rPr>
                        <a:t>Select Funding Initiative – (The initiative(s) provided by Program Manager)</a:t>
                      </a:r>
                    </a:p>
                    <a:p>
                      <a:pPr marL="0" marR="0">
                        <a:spcBef>
                          <a:spcPts val="0"/>
                        </a:spcBef>
                        <a:spcAft>
                          <a:spcPts val="0"/>
                        </a:spcAft>
                      </a:pPr>
                      <a:r>
                        <a:rPr lang="en-US" sz="2500" b="1" cap="none" spc="0">
                          <a:solidFill>
                            <a:schemeClr val="tx1"/>
                          </a:solidFill>
                          <a:effectLst/>
                        </a:rPr>
                        <a:t>**Select all that apply, based on the initiative(s) approved on the latest cleared list </a:t>
                      </a:r>
                    </a:p>
                    <a:p>
                      <a:pPr marL="0" marR="0">
                        <a:spcBef>
                          <a:spcPts val="0"/>
                        </a:spcBef>
                        <a:spcAft>
                          <a:spcPts val="0"/>
                        </a:spcAft>
                      </a:pPr>
                      <a:r>
                        <a:rPr lang="en-US" sz="2500" b="1" cap="none" spc="0">
                          <a:solidFill>
                            <a:schemeClr val="tx1"/>
                          </a:solidFill>
                          <a:effectLst/>
                        </a:rPr>
                        <a:t> </a:t>
                      </a:r>
                      <a:endParaRPr lang="en-US" sz="2500" b="1" cap="none" spc="0">
                        <a:solidFill>
                          <a:schemeClr val="tx1"/>
                        </a:solidFill>
                        <a:effectLst/>
                        <a:latin typeface="Times New Roman" panose="02020603050405020304" pitchFamily="18" charset="0"/>
                        <a:ea typeface="Times New Roman" panose="02020603050405020304" pitchFamily="18" charset="0"/>
                      </a:endParaRPr>
                    </a:p>
                  </a:txBody>
                  <a:tcPr marL="101404" marR="86200" marT="28973" marB="217295"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460666292"/>
                  </a:ext>
                </a:extLst>
              </a:tr>
            </a:tbl>
          </a:graphicData>
        </a:graphic>
      </p:graphicFrame>
    </p:spTree>
    <p:extLst>
      <p:ext uri="{BB962C8B-B14F-4D97-AF65-F5344CB8AC3E}">
        <p14:creationId xmlns:p14="http://schemas.microsoft.com/office/powerpoint/2010/main" val="252461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EBE935B2-AF32-D3AA-FC96-5C49DBBFED14}"/>
              </a:ext>
            </a:extLst>
          </p:cNvPr>
          <p:cNvSpPr>
            <a:spLocks noChangeArrowheads="1"/>
          </p:cNvSpPr>
          <p:nvPr/>
        </p:nvSpPr>
        <p:spPr bwMode="auto">
          <a:xfrm>
            <a:off x="1200564" y="2535446"/>
            <a:ext cx="6737617" cy="355445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Age Group</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 Pre- K    Kinder/ Elementary School   Middle School    High School    Adult (18+)   Senior (62+)</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Licenses</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 SACC (School Age Child Care) Lic. # </a:t>
            </a:r>
            <a:r>
              <a:rPr kumimoji="0" lang="en-US" altLang="en-US" sz="1500" b="0" i="0" u="none" strike="noStrike" cap="none" normalizeH="0" baseline="0">
                <a:ln>
                  <a:noFill/>
                </a:ln>
                <a:effectLst/>
              </a:rPr>
              <a:t>     </a:t>
            </a:r>
            <a:r>
              <a:rPr kumimoji="0" lang="en-US" altLang="en-US" sz="1500" b="1" i="0" u="none" strike="noStrike" cap="none" normalizeH="0" baseline="0">
                <a:ln>
                  <a:noFill/>
                </a:ln>
                <a:effectLst/>
              </a:rPr>
              <a:t>_________________________________</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1" u="none" strike="noStrike" cap="none" normalizeH="0" baseline="0">
                <a:ln>
                  <a:noFill/>
                </a:ln>
                <a:effectLst/>
              </a:rPr>
              <a:t>List SACC license number for applicable programs (services to children) and any other applicable license and corresponding license number below:</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Other License: </a:t>
            </a:r>
            <a:r>
              <a:rPr kumimoji="0" lang="en-US" altLang="en-US" sz="1500" b="0" i="0" u="none" strike="noStrike" cap="none" normalizeH="0" baseline="0">
                <a:ln>
                  <a:noFill/>
                </a:ln>
                <a:effectLst/>
              </a:rPr>
              <a:t>     </a:t>
            </a:r>
            <a:r>
              <a:rPr kumimoji="0" lang="en-US" altLang="en-US" sz="1500" b="1" i="0" u="none" strike="noStrike" cap="none" normalizeH="0" baseline="0">
                <a:ln>
                  <a:noFill/>
                </a:ln>
                <a:effectLst/>
              </a:rPr>
              <a:t>_______________________      Lic. # : </a:t>
            </a:r>
            <a:r>
              <a:rPr kumimoji="0" lang="en-US" altLang="en-US" sz="1500" b="0" i="0" u="none" strike="noStrike" cap="none" normalizeH="0" baseline="0">
                <a:ln>
                  <a:noFill/>
                </a:ln>
                <a:effectLst/>
              </a:rPr>
              <a:t>     </a:t>
            </a:r>
            <a:r>
              <a:rPr kumimoji="0" lang="en-US" altLang="en-US" sz="1500" b="1" i="0" u="none" strike="noStrike" cap="none" normalizeH="0" baseline="0">
                <a:ln>
                  <a:noFill/>
                </a:ln>
                <a:effectLst/>
              </a:rPr>
              <a:t>____________________________</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Scope of Services</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 Neighborhood Wide    Borough Wide     City Wide</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r>
              <a:rPr kumimoji="0" lang="en-US" altLang="en-US" sz="1500" b="1" i="0" u="none" strike="noStrike" cap="none" normalizeH="0" baseline="0">
                <a:ln>
                  <a:noFill/>
                </a:ln>
                <a:effectLst/>
              </a:rPr>
              <a:t>Indicate Neighborhood. </a:t>
            </a:r>
            <a:r>
              <a:rPr kumimoji="0" lang="en-US" altLang="en-US" sz="1500" b="0" i="1" u="none" strike="noStrike" cap="none" normalizeH="0" baseline="0">
                <a:ln>
                  <a:noFill/>
                </a:ln>
                <a:effectLst/>
              </a:rPr>
              <a:t>If “Neighborhood Wide” was checked, list which neighborhood(s) your programs occur in. </a:t>
            </a:r>
            <a:r>
              <a:rPr kumimoji="0" lang="en-US" altLang="en-US" sz="1500" b="1" i="0" u="none" strike="noStrike" cap="none" normalizeH="0" baseline="0">
                <a:ln>
                  <a:noFill/>
                </a:ln>
                <a:effectLst/>
              </a:rPr>
              <a:t>(Ex. </a:t>
            </a:r>
            <a:r>
              <a:rPr kumimoji="0" lang="en-US" altLang="en-US" sz="1500" b="0" i="0" u="none" strike="noStrike" cap="none" normalizeH="0" baseline="0">
                <a:ln>
                  <a:noFill/>
                </a:ln>
                <a:effectLst/>
              </a:rPr>
              <a:t>Bushwick, Soho</a:t>
            </a:r>
            <a:r>
              <a:rPr kumimoji="0" lang="en-US" altLang="en-US" sz="1500" b="1" i="0" u="none" strike="noStrike" cap="none" normalizeH="0" baseline="0">
                <a:ln>
                  <a:noFill/>
                </a:ln>
                <a:effectLst/>
              </a:rPr>
              <a:t>): </a:t>
            </a:r>
            <a:r>
              <a:rPr kumimoji="0" lang="en-US" altLang="en-US" sz="1500" b="0" i="0" u="none" strike="noStrike" cap="none" normalizeH="0" baseline="0">
                <a:ln>
                  <a:noFill/>
                </a:ln>
                <a:effectLst/>
              </a:rPr>
              <a:t>     </a:t>
            </a:r>
            <a:r>
              <a:rPr kumimoji="0" lang="en-US" altLang="en-US" sz="1500" b="1" i="0" u="none" strike="noStrike" cap="none" normalizeH="0" baseline="0">
                <a:ln>
                  <a:noFill/>
                </a:ln>
                <a:effectLst/>
              </a:rPr>
              <a:t>_____________</a:t>
            </a:r>
            <a:endParaRPr kumimoji="0" lang="en-US" altLang="en-US" sz="1500" b="0" i="0" u="none" strike="noStrike" cap="none" normalizeH="0" baseline="0">
              <a:ln>
                <a:noFill/>
              </a:ln>
              <a:effectLst/>
            </a:endParaRPr>
          </a:p>
          <a:p>
            <a:pPr marL="0" marR="0" lvl="0" indent="-182880" fontAlgn="base">
              <a:lnSpc>
                <a:spcPct val="90000"/>
              </a:lnSpc>
              <a:spcBef>
                <a:spcPct val="0"/>
              </a:spcBef>
              <a:spcAft>
                <a:spcPts val="600"/>
              </a:spcAft>
              <a:buClr>
                <a:schemeClr val="accent1"/>
              </a:buClr>
              <a:buSzTx/>
              <a:buFont typeface="Wingdings 2" pitchFamily="18" charset="2"/>
              <a:buChar char=""/>
              <a:tabLst/>
            </a:pPr>
            <a:endParaRPr kumimoji="0" lang="en-US" altLang="en-US" sz="1500" b="0" i="0" u="none" strike="noStrike" cap="none" normalizeH="0" baseline="0">
              <a:ln>
                <a:noFill/>
              </a:ln>
              <a:effectLst/>
            </a:endParaRPr>
          </a:p>
        </p:txBody>
      </p:sp>
    </p:spTree>
    <p:extLst>
      <p:ext uri="{BB962C8B-B14F-4D97-AF65-F5344CB8AC3E}">
        <p14:creationId xmlns:p14="http://schemas.microsoft.com/office/powerpoint/2010/main" val="254025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9EA722-0D5A-4D72-AA61-8B72C99F2FA6}"/>
              </a:ext>
            </a:extLst>
          </p:cNvPr>
          <p:cNvSpPr>
            <a:spLocks noGrp="1"/>
          </p:cNvSpPr>
          <p:nvPr>
            <p:ph type="title"/>
          </p:nvPr>
        </p:nvSpPr>
        <p:spPr>
          <a:xfrm>
            <a:off x="360455" y="1298448"/>
            <a:ext cx="2885947" cy="3255264"/>
          </a:xfrm>
        </p:spPr>
        <p:txBody>
          <a:bodyPr vert="horz" lIns="91440" tIns="45720" rIns="91440" bIns="45720" rtlCol="0" anchor="b">
            <a:normAutofit/>
          </a:bodyPr>
          <a:lstStyle/>
          <a:p>
            <a:r>
              <a:rPr lang="en-US" sz="5000" spc="-100" dirty="0"/>
              <a:t>NonProfit HelpDesk</a:t>
            </a:r>
          </a:p>
        </p:txBody>
      </p:sp>
      <p:sp>
        <p:nvSpPr>
          <p:cNvPr id="4" name="Text Placeholder 3">
            <a:extLst>
              <a:ext uri="{FF2B5EF4-FFF2-40B4-BE49-F238E27FC236}">
                <a16:creationId xmlns:a16="http://schemas.microsoft.com/office/drawing/2014/main" id="{5909D144-986A-4FF0-9727-297161FCA0C9}"/>
              </a:ext>
            </a:extLst>
          </p:cNvPr>
          <p:cNvSpPr>
            <a:spLocks noGrp="1"/>
          </p:cNvSpPr>
          <p:nvPr>
            <p:ph type="body" sz="half" idx="2"/>
          </p:nvPr>
        </p:nvSpPr>
        <p:spPr>
          <a:xfrm>
            <a:off x="360455" y="4670246"/>
            <a:ext cx="2885947" cy="914400"/>
          </a:xfrm>
        </p:spPr>
        <p:txBody>
          <a:bodyPr vert="horz" lIns="91440" tIns="45720" rIns="91440" bIns="45720" rtlCol="0" anchor="t">
            <a:normAutofit fontScale="92500" lnSpcReduction="20000"/>
          </a:bodyPr>
          <a:lstStyle/>
          <a:p>
            <a:pPr>
              <a:lnSpc>
                <a:spcPct val="90000"/>
              </a:lnSpc>
              <a:spcBef>
                <a:spcPts val="1200"/>
              </a:spcBef>
            </a:pPr>
            <a:r>
              <a:rPr lang="en-US" sz="1500" dirty="0">
                <a:solidFill>
                  <a:schemeClr val="accent1">
                    <a:lumMod val="20000"/>
                    <a:lumOff val="80000"/>
                  </a:schemeClr>
                </a:solidFill>
              </a:rPr>
              <a:t>A project of the Jewish Community Council of Greater Coney Island (JCCGCI) </a:t>
            </a:r>
          </a:p>
          <a:p>
            <a:pPr>
              <a:lnSpc>
                <a:spcPct val="90000"/>
              </a:lnSpc>
              <a:spcBef>
                <a:spcPts val="1200"/>
              </a:spcBef>
            </a:pPr>
            <a:r>
              <a:rPr lang="en-US" sz="1500"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www.nphd.org</a:t>
            </a:r>
            <a:r>
              <a:rPr lang="en-US" sz="1500" dirty="0">
                <a:solidFill>
                  <a:schemeClr val="accent1">
                    <a:lumMod val="20000"/>
                    <a:lumOff val="80000"/>
                  </a:schemeClr>
                </a:solidFill>
              </a:rPr>
              <a:t> </a:t>
            </a:r>
          </a:p>
        </p:txBody>
      </p:sp>
      <p:sp>
        <p:nvSpPr>
          <p:cNvPr id="58" name="Rectangle 57">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4545" y="758952"/>
            <a:ext cx="2534894"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A picture containing drawing, food&#10;&#10;Description generated with very high confidence">
            <a:extLst>
              <a:ext uri="{FF2B5EF4-FFF2-40B4-BE49-F238E27FC236}">
                <a16:creationId xmlns:a16="http://schemas.microsoft.com/office/drawing/2014/main" id="{C1B47878-6374-444F-AD4A-1727C8A9D238}"/>
              </a:ext>
            </a:extLst>
          </p:cNvPr>
          <p:cNvPicPr>
            <a:picLocks noChangeAspect="1"/>
          </p:cNvPicPr>
          <p:nvPr/>
        </p:nvPicPr>
        <p:blipFill rotWithShape="1">
          <a:blip r:embed="rId4"/>
          <a:srcRect t="3831" r="-2" b="-2"/>
          <a:stretch/>
        </p:blipFill>
        <p:spPr>
          <a:xfrm>
            <a:off x="3956706" y="1469907"/>
            <a:ext cx="2290572" cy="1769580"/>
          </a:xfrm>
          <a:prstGeom prst="rect">
            <a:avLst/>
          </a:prstGeom>
        </p:spPr>
      </p:pic>
      <p:sp>
        <p:nvSpPr>
          <p:cNvPr id="60" name="Rectangle 59">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758952"/>
            <a:ext cx="2136977"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0480" y="4090151"/>
            <a:ext cx="2528959"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2722807"/>
            <a:ext cx="2136977"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9" descr="Logo, company name&#10;&#10;Description automatically generated">
            <a:extLst>
              <a:ext uri="{FF2B5EF4-FFF2-40B4-BE49-F238E27FC236}">
                <a16:creationId xmlns:a16="http://schemas.microsoft.com/office/drawing/2014/main" id="{949F8BD5-854D-4004-B563-BCFDF9B353A4}"/>
              </a:ext>
            </a:extLst>
          </p:cNvPr>
          <p:cNvPicPr>
            <a:picLocks noChangeAspect="1"/>
          </p:cNvPicPr>
          <p:nvPr/>
        </p:nvPicPr>
        <p:blipFill rotWithShape="1">
          <a:blip r:embed="rId5"/>
          <a:srcRect l="8873" t="7664" r="9111" b="10949"/>
          <a:stretch/>
        </p:blipFill>
        <p:spPr>
          <a:xfrm>
            <a:off x="6598450" y="3434989"/>
            <a:ext cx="1900479" cy="1883218"/>
          </a:xfrm>
          <a:prstGeom prst="rect">
            <a:avLst/>
          </a:prstGeom>
        </p:spPr>
      </p:pic>
    </p:spTree>
    <p:extLst>
      <p:ext uri="{BB962C8B-B14F-4D97-AF65-F5344CB8AC3E}">
        <p14:creationId xmlns:p14="http://schemas.microsoft.com/office/powerpoint/2010/main" val="153325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1">
            <a:extLst>
              <a:ext uri="{FF2B5EF4-FFF2-40B4-BE49-F238E27FC236}">
                <a16:creationId xmlns:a16="http://schemas.microsoft.com/office/drawing/2014/main" id="{11168679-6EA2-7F29-6207-17200FDF2A12}"/>
              </a:ext>
            </a:extLst>
          </p:cNvPr>
          <p:cNvSpPr>
            <a:spLocks noChangeArrowheads="1"/>
          </p:cNvSpPr>
          <p:nvPr/>
        </p:nvSpPr>
        <p:spPr bwMode="auto">
          <a:xfrm>
            <a:off x="802386" y="4590661"/>
            <a:ext cx="7658146" cy="1065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1900" b="1" i="0" u="none" strike="noStrike" cap="none" spc="-100" normalizeH="0">
                <a:ln>
                  <a:noFill/>
                </a:ln>
                <a:solidFill>
                  <a:srgbClr val="FFFFFF"/>
                </a:solidFill>
                <a:effectLst/>
                <a:latin typeface="+mj-lt"/>
                <a:ea typeface="+mj-ea"/>
                <a:cs typeface="+mj-cs"/>
              </a:rPr>
              <a:t>ONE DAY EVENTS</a:t>
            </a:r>
            <a:endParaRPr kumimoji="0" lang="en-US" altLang="en-US" sz="1900" b="0" i="0" u="none" strike="noStrike" cap="none" spc="-100" normalizeH="0">
              <a:ln>
                <a:noFill/>
              </a:ln>
              <a:solidFill>
                <a:srgbClr val="FFFFFF"/>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en-US" sz="1900" b="1" i="0" u="none" strike="noStrike" cap="none" spc="-100" normalizeH="0">
                <a:ln>
                  <a:noFill/>
                </a:ln>
                <a:solidFill>
                  <a:srgbClr val="FFFFFF"/>
                </a:solidFill>
                <a:effectLst/>
                <a:latin typeface="+mj-lt"/>
                <a:ea typeface="+mj-ea"/>
                <a:cs typeface="+mj-cs"/>
              </a:rPr>
              <a:t>Event Date: </a:t>
            </a:r>
            <a:r>
              <a:rPr kumimoji="0" lang="en-US" altLang="en-US" sz="1900" b="0" i="0" u="none" strike="noStrike" cap="none" spc="-100" normalizeH="0">
                <a:ln>
                  <a:noFill/>
                </a:ln>
                <a:solidFill>
                  <a:srgbClr val="FFFFFF"/>
                </a:solidFill>
                <a:effectLst/>
                <a:latin typeface="+mj-lt"/>
                <a:ea typeface="+mj-ea"/>
                <a:cs typeface="+mj-cs"/>
              </a:rPr>
              <a:t>     </a:t>
            </a:r>
            <a:r>
              <a:rPr kumimoji="0" lang="en-US" altLang="en-US" sz="1900" b="1" i="0" u="none" strike="noStrike" cap="none" spc="-100" normalizeH="0">
                <a:ln>
                  <a:noFill/>
                </a:ln>
                <a:solidFill>
                  <a:srgbClr val="FFFFFF"/>
                </a:solidFill>
                <a:effectLst/>
                <a:latin typeface="+mj-lt"/>
                <a:ea typeface="+mj-ea"/>
                <a:cs typeface="+mj-cs"/>
              </a:rPr>
              <a:t>____________________                    Time: </a:t>
            </a:r>
            <a:r>
              <a:rPr kumimoji="0" lang="en-US" altLang="en-US" sz="1900" b="0" i="0" u="none" strike="noStrike" cap="none" spc="-100" normalizeH="0">
                <a:ln>
                  <a:noFill/>
                </a:ln>
                <a:solidFill>
                  <a:srgbClr val="FFFFFF"/>
                </a:solidFill>
                <a:effectLst/>
                <a:latin typeface="+mj-lt"/>
                <a:ea typeface="+mj-ea"/>
                <a:cs typeface="+mj-cs"/>
              </a:rPr>
              <a:t>     </a:t>
            </a:r>
            <a:r>
              <a:rPr kumimoji="0" lang="en-US" altLang="en-US" sz="1900" b="1" i="0" u="none" strike="noStrike" cap="none" spc="-100" normalizeH="0">
                <a:ln>
                  <a:noFill/>
                </a:ln>
                <a:solidFill>
                  <a:srgbClr val="FFFFFF"/>
                </a:solidFill>
                <a:effectLst/>
                <a:latin typeface="+mj-lt"/>
                <a:ea typeface="+mj-ea"/>
                <a:cs typeface="+mj-cs"/>
              </a:rPr>
              <a:t>___________________</a:t>
            </a:r>
            <a:endParaRPr kumimoji="0" lang="en-US" altLang="en-US" sz="1900" b="0" i="0" u="none" strike="noStrike" cap="none" spc="-100" normalizeH="0">
              <a:ln>
                <a:noFill/>
              </a:ln>
              <a:solidFill>
                <a:srgbClr val="FFFFFF"/>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n-US" altLang="en-US" sz="1900" b="0" i="0" u="none" strike="noStrike" cap="none" spc="-100" normalizeH="0">
              <a:ln>
                <a:noFill/>
              </a:ln>
              <a:solidFill>
                <a:srgbClr val="FFFFFF"/>
              </a:solidFill>
              <a:effectLst/>
              <a:latin typeface="+mj-lt"/>
              <a:ea typeface="+mj-ea"/>
              <a:cs typeface="+mj-cs"/>
            </a:endParaRPr>
          </a:p>
        </p:txBody>
      </p:sp>
      <p:graphicFrame>
        <p:nvGraphicFramePr>
          <p:cNvPr id="2" name="Table 1">
            <a:extLst>
              <a:ext uri="{FF2B5EF4-FFF2-40B4-BE49-F238E27FC236}">
                <a16:creationId xmlns:a16="http://schemas.microsoft.com/office/drawing/2014/main" id="{446EAA86-4CA1-C68B-7DA2-6621F24E5F6F}"/>
              </a:ext>
            </a:extLst>
          </p:cNvPr>
          <p:cNvGraphicFramePr>
            <a:graphicFrameLocks noGrp="1"/>
          </p:cNvGraphicFramePr>
          <p:nvPr>
            <p:extLst>
              <p:ext uri="{D42A27DB-BD31-4B8C-83A1-F6EECF244321}">
                <p14:modId xmlns:p14="http://schemas.microsoft.com/office/powerpoint/2010/main" val="2246577362"/>
              </p:ext>
            </p:extLst>
          </p:nvPr>
        </p:nvGraphicFramePr>
        <p:xfrm>
          <a:off x="802385" y="930621"/>
          <a:ext cx="7978140" cy="2664780"/>
        </p:xfrm>
        <a:graphic>
          <a:graphicData uri="http://schemas.openxmlformats.org/drawingml/2006/table">
            <a:tbl>
              <a:tblPr firstRow="1" firstCol="1" bandRow="1">
                <a:tableStyleId>{5C22544A-7EE6-4342-B048-85BDC9FD1C3A}</a:tableStyleId>
              </a:tblPr>
              <a:tblGrid>
                <a:gridCol w="5655208">
                  <a:extLst>
                    <a:ext uri="{9D8B030D-6E8A-4147-A177-3AD203B41FA5}">
                      <a16:colId xmlns:a16="http://schemas.microsoft.com/office/drawing/2014/main" val="1613566282"/>
                    </a:ext>
                  </a:extLst>
                </a:gridCol>
                <a:gridCol w="2322932">
                  <a:extLst>
                    <a:ext uri="{9D8B030D-6E8A-4147-A177-3AD203B41FA5}">
                      <a16:colId xmlns:a16="http://schemas.microsoft.com/office/drawing/2014/main" val="1703034402"/>
                    </a:ext>
                  </a:extLst>
                </a:gridCol>
              </a:tblGrid>
              <a:tr h="532956">
                <a:tc>
                  <a:txBody>
                    <a:bodyPr/>
                    <a:lstStyle/>
                    <a:p>
                      <a:pPr marL="0" marR="0">
                        <a:spcBef>
                          <a:spcPts val="0"/>
                        </a:spcBef>
                        <a:spcAft>
                          <a:spcPts val="0"/>
                        </a:spcAft>
                      </a:pPr>
                      <a:r>
                        <a:rPr lang="en-US" sz="2900">
                          <a:effectLst/>
                        </a:rPr>
                        <a:t>Type of Event</a:t>
                      </a:r>
                      <a:endParaRPr lang="en-US" sz="2300">
                        <a:effectLst/>
                        <a:latin typeface="Times New Roman" panose="02020603050405020304" pitchFamily="18" charset="0"/>
                        <a:ea typeface="Times New Roman" panose="02020603050405020304" pitchFamily="18" charset="0"/>
                      </a:endParaRPr>
                    </a:p>
                  </a:txBody>
                  <a:tcPr marL="162092" marR="162092" marT="0" marB="0"/>
                </a:tc>
                <a:tc>
                  <a:txBody>
                    <a:bodyPr/>
                    <a:lstStyle/>
                    <a:p>
                      <a:pPr marL="0" marR="0">
                        <a:spcBef>
                          <a:spcPts val="0"/>
                        </a:spcBef>
                        <a:spcAft>
                          <a:spcPts val="0"/>
                        </a:spcAft>
                      </a:pPr>
                      <a:r>
                        <a:rPr lang="en-US" sz="2900">
                          <a:effectLst/>
                          <a:highlight>
                            <a:srgbClr val="D3D3D3"/>
                          </a:highlight>
                        </a:rPr>
                        <a:t>     </a:t>
                      </a:r>
                      <a:endParaRPr lang="en-US" sz="2300">
                        <a:effectLst/>
                        <a:latin typeface="Times New Roman" panose="02020603050405020304" pitchFamily="18" charset="0"/>
                        <a:ea typeface="Times New Roman" panose="02020603050405020304" pitchFamily="18" charset="0"/>
                      </a:endParaRPr>
                    </a:p>
                  </a:txBody>
                  <a:tcPr marL="162092" marR="162092" marT="0" marB="0"/>
                </a:tc>
                <a:extLst>
                  <a:ext uri="{0D108BD9-81ED-4DB2-BD59-A6C34878D82A}">
                    <a16:rowId xmlns:a16="http://schemas.microsoft.com/office/drawing/2014/main" val="3418607925"/>
                  </a:ext>
                </a:extLst>
              </a:tr>
              <a:tr h="532956">
                <a:tc>
                  <a:txBody>
                    <a:bodyPr/>
                    <a:lstStyle/>
                    <a:p>
                      <a:pPr marL="0" marR="0">
                        <a:spcBef>
                          <a:spcPts val="0"/>
                        </a:spcBef>
                        <a:spcAft>
                          <a:spcPts val="0"/>
                        </a:spcAft>
                      </a:pPr>
                      <a:r>
                        <a:rPr lang="en-US" sz="2900">
                          <a:effectLst/>
                        </a:rPr>
                        <a:t>Event Contact Person</a:t>
                      </a:r>
                      <a:endParaRPr lang="en-US" sz="2300">
                        <a:effectLst/>
                        <a:latin typeface="Times New Roman" panose="02020603050405020304" pitchFamily="18" charset="0"/>
                        <a:ea typeface="Times New Roman" panose="02020603050405020304" pitchFamily="18" charset="0"/>
                      </a:endParaRPr>
                    </a:p>
                  </a:txBody>
                  <a:tcPr marL="162092" marR="162092" marT="0" marB="0"/>
                </a:tc>
                <a:tc>
                  <a:txBody>
                    <a:bodyPr/>
                    <a:lstStyle/>
                    <a:p>
                      <a:pPr marL="0" marR="0">
                        <a:spcBef>
                          <a:spcPts val="0"/>
                        </a:spcBef>
                        <a:spcAft>
                          <a:spcPts val="0"/>
                        </a:spcAft>
                      </a:pPr>
                      <a:r>
                        <a:rPr lang="en-US" sz="2900">
                          <a:effectLst/>
                          <a:highlight>
                            <a:srgbClr val="D3D3D3"/>
                          </a:highlight>
                        </a:rPr>
                        <a:t>     </a:t>
                      </a:r>
                      <a:endParaRPr lang="en-US" sz="2300">
                        <a:effectLst/>
                        <a:latin typeface="Times New Roman" panose="02020603050405020304" pitchFamily="18" charset="0"/>
                        <a:ea typeface="Times New Roman" panose="02020603050405020304" pitchFamily="18" charset="0"/>
                      </a:endParaRPr>
                    </a:p>
                  </a:txBody>
                  <a:tcPr marL="162092" marR="162092" marT="0" marB="0"/>
                </a:tc>
                <a:extLst>
                  <a:ext uri="{0D108BD9-81ED-4DB2-BD59-A6C34878D82A}">
                    <a16:rowId xmlns:a16="http://schemas.microsoft.com/office/drawing/2014/main" val="2593906783"/>
                  </a:ext>
                </a:extLst>
              </a:tr>
              <a:tr h="532956">
                <a:tc>
                  <a:txBody>
                    <a:bodyPr/>
                    <a:lstStyle/>
                    <a:p>
                      <a:pPr marL="0" marR="0">
                        <a:spcBef>
                          <a:spcPts val="0"/>
                        </a:spcBef>
                        <a:spcAft>
                          <a:spcPts val="0"/>
                        </a:spcAft>
                      </a:pPr>
                      <a:r>
                        <a:rPr lang="en-US" sz="2900">
                          <a:effectLst/>
                        </a:rPr>
                        <a:t>Contact Telephone    /   E-mail</a:t>
                      </a:r>
                      <a:endParaRPr lang="en-US" sz="2300">
                        <a:effectLst/>
                        <a:latin typeface="Times New Roman" panose="02020603050405020304" pitchFamily="18" charset="0"/>
                        <a:ea typeface="Times New Roman" panose="02020603050405020304" pitchFamily="18" charset="0"/>
                      </a:endParaRPr>
                    </a:p>
                  </a:txBody>
                  <a:tcPr marL="162092" marR="162092" marT="0" marB="0"/>
                </a:tc>
                <a:tc>
                  <a:txBody>
                    <a:bodyPr/>
                    <a:lstStyle/>
                    <a:p>
                      <a:pPr marL="0" marR="0">
                        <a:spcBef>
                          <a:spcPts val="0"/>
                        </a:spcBef>
                        <a:spcAft>
                          <a:spcPts val="0"/>
                        </a:spcAft>
                      </a:pPr>
                      <a:r>
                        <a:rPr lang="en-US" sz="2900">
                          <a:effectLst/>
                          <a:highlight>
                            <a:srgbClr val="D3D3D3"/>
                          </a:highlight>
                        </a:rPr>
                        <a:t>     </a:t>
                      </a:r>
                      <a:endParaRPr lang="en-US" sz="2300">
                        <a:effectLst/>
                        <a:latin typeface="Times New Roman" panose="02020603050405020304" pitchFamily="18" charset="0"/>
                        <a:ea typeface="Times New Roman" panose="02020603050405020304" pitchFamily="18" charset="0"/>
                      </a:endParaRPr>
                    </a:p>
                  </a:txBody>
                  <a:tcPr marL="162092" marR="162092" marT="0" marB="0"/>
                </a:tc>
                <a:extLst>
                  <a:ext uri="{0D108BD9-81ED-4DB2-BD59-A6C34878D82A}">
                    <a16:rowId xmlns:a16="http://schemas.microsoft.com/office/drawing/2014/main" val="1483540989"/>
                  </a:ext>
                </a:extLst>
              </a:tr>
              <a:tr h="532956">
                <a:tc>
                  <a:txBody>
                    <a:bodyPr/>
                    <a:lstStyle/>
                    <a:p>
                      <a:pPr marL="0" marR="0">
                        <a:spcBef>
                          <a:spcPts val="0"/>
                        </a:spcBef>
                        <a:spcAft>
                          <a:spcPts val="0"/>
                        </a:spcAft>
                      </a:pPr>
                      <a:r>
                        <a:rPr lang="en-US" sz="2900">
                          <a:effectLst/>
                        </a:rPr>
                        <a:t>Event Location / Description</a:t>
                      </a:r>
                      <a:endParaRPr lang="en-US" sz="2300">
                        <a:effectLst/>
                        <a:latin typeface="Times New Roman" panose="02020603050405020304" pitchFamily="18" charset="0"/>
                        <a:ea typeface="Times New Roman" panose="02020603050405020304" pitchFamily="18" charset="0"/>
                      </a:endParaRPr>
                    </a:p>
                  </a:txBody>
                  <a:tcPr marL="162092" marR="162092" marT="0" marB="0"/>
                </a:tc>
                <a:tc>
                  <a:txBody>
                    <a:bodyPr/>
                    <a:lstStyle/>
                    <a:p>
                      <a:pPr marL="0" marR="0">
                        <a:spcBef>
                          <a:spcPts val="0"/>
                        </a:spcBef>
                        <a:spcAft>
                          <a:spcPts val="0"/>
                        </a:spcAft>
                      </a:pPr>
                      <a:r>
                        <a:rPr lang="en-US" sz="2900">
                          <a:effectLst/>
                          <a:highlight>
                            <a:srgbClr val="D3D3D3"/>
                          </a:highlight>
                        </a:rPr>
                        <a:t>     </a:t>
                      </a:r>
                      <a:endParaRPr lang="en-US" sz="2300">
                        <a:effectLst/>
                        <a:latin typeface="Times New Roman" panose="02020603050405020304" pitchFamily="18" charset="0"/>
                        <a:ea typeface="Times New Roman" panose="02020603050405020304" pitchFamily="18" charset="0"/>
                      </a:endParaRPr>
                    </a:p>
                  </a:txBody>
                  <a:tcPr marL="162092" marR="162092" marT="0" marB="0"/>
                </a:tc>
                <a:extLst>
                  <a:ext uri="{0D108BD9-81ED-4DB2-BD59-A6C34878D82A}">
                    <a16:rowId xmlns:a16="http://schemas.microsoft.com/office/drawing/2014/main" val="1323899070"/>
                  </a:ext>
                </a:extLst>
              </a:tr>
              <a:tr h="532956">
                <a:tc>
                  <a:txBody>
                    <a:bodyPr/>
                    <a:lstStyle/>
                    <a:p>
                      <a:pPr marL="0" marR="0">
                        <a:spcBef>
                          <a:spcPts val="0"/>
                        </a:spcBef>
                        <a:spcAft>
                          <a:spcPts val="0"/>
                        </a:spcAft>
                      </a:pPr>
                      <a:r>
                        <a:rPr lang="en-US" sz="2900">
                          <a:effectLst/>
                        </a:rPr>
                        <a:t>Estimated Participants</a:t>
                      </a:r>
                      <a:endParaRPr lang="en-US" sz="2300">
                        <a:effectLst/>
                        <a:latin typeface="Times New Roman" panose="02020603050405020304" pitchFamily="18" charset="0"/>
                        <a:ea typeface="Times New Roman" panose="02020603050405020304" pitchFamily="18" charset="0"/>
                      </a:endParaRPr>
                    </a:p>
                  </a:txBody>
                  <a:tcPr marL="162092" marR="162092" marT="0" marB="0"/>
                </a:tc>
                <a:tc>
                  <a:txBody>
                    <a:bodyPr/>
                    <a:lstStyle/>
                    <a:p>
                      <a:pPr marL="0" marR="0">
                        <a:spcBef>
                          <a:spcPts val="0"/>
                        </a:spcBef>
                        <a:spcAft>
                          <a:spcPts val="0"/>
                        </a:spcAft>
                      </a:pPr>
                      <a:r>
                        <a:rPr lang="en-US" sz="2900">
                          <a:effectLst/>
                          <a:highlight>
                            <a:srgbClr val="D3D3D3"/>
                          </a:highlight>
                        </a:rPr>
                        <a:t>     </a:t>
                      </a:r>
                      <a:endParaRPr lang="en-US" sz="2300">
                        <a:effectLst/>
                        <a:latin typeface="Times New Roman" panose="02020603050405020304" pitchFamily="18" charset="0"/>
                        <a:ea typeface="Times New Roman" panose="02020603050405020304" pitchFamily="18" charset="0"/>
                      </a:endParaRPr>
                    </a:p>
                  </a:txBody>
                  <a:tcPr marL="162092" marR="162092" marT="0" marB="0"/>
                </a:tc>
                <a:extLst>
                  <a:ext uri="{0D108BD9-81ED-4DB2-BD59-A6C34878D82A}">
                    <a16:rowId xmlns:a16="http://schemas.microsoft.com/office/drawing/2014/main" val="2994190297"/>
                  </a:ext>
                </a:extLst>
              </a:tr>
            </a:tbl>
          </a:graphicData>
        </a:graphic>
      </p:graphicFrame>
    </p:spTree>
    <p:extLst>
      <p:ext uri="{BB962C8B-B14F-4D97-AF65-F5344CB8AC3E}">
        <p14:creationId xmlns:p14="http://schemas.microsoft.com/office/powerpoint/2010/main" val="311327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1">
            <a:extLst>
              <a:ext uri="{FF2B5EF4-FFF2-40B4-BE49-F238E27FC236}">
                <a16:creationId xmlns:a16="http://schemas.microsoft.com/office/drawing/2014/main" id="{4B72943F-ACDF-112D-8F6E-14562B253A42}"/>
              </a:ext>
            </a:extLst>
          </p:cNvPr>
          <p:cNvSpPr>
            <a:spLocks noChangeArrowheads="1"/>
          </p:cNvSpPr>
          <p:nvPr/>
        </p:nvSpPr>
        <p:spPr bwMode="auto">
          <a:xfrm>
            <a:off x="802386" y="4590661"/>
            <a:ext cx="7658146" cy="106569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5900" b="1" i="0" u="none" strike="noStrike" cap="none" spc="-100" normalizeH="0">
                <a:ln>
                  <a:noFill/>
                </a:ln>
                <a:solidFill>
                  <a:srgbClr val="FFFFFF"/>
                </a:solidFill>
                <a:effectLst/>
                <a:latin typeface="+mj-lt"/>
                <a:ea typeface="+mj-ea"/>
                <a:cs typeface="+mj-cs"/>
              </a:rPr>
              <a:t>PROGRAM SCHEDULE</a:t>
            </a:r>
            <a:endParaRPr kumimoji="0" lang="en-US" altLang="en-US" sz="5900" b="0" i="0" u="none" strike="noStrike" cap="none" spc="-100" normalizeH="0">
              <a:ln>
                <a:noFill/>
              </a:ln>
              <a:solidFill>
                <a:srgbClr val="FFFFFF"/>
              </a:solidFill>
              <a:effectLst/>
              <a:latin typeface="+mj-lt"/>
              <a:ea typeface="+mj-ea"/>
              <a:cs typeface="+mj-cs"/>
            </a:endParaRPr>
          </a:p>
        </p:txBody>
      </p:sp>
      <p:graphicFrame>
        <p:nvGraphicFramePr>
          <p:cNvPr id="2" name="Table 1">
            <a:extLst>
              <a:ext uri="{FF2B5EF4-FFF2-40B4-BE49-F238E27FC236}">
                <a16:creationId xmlns:a16="http://schemas.microsoft.com/office/drawing/2014/main" id="{948E7B08-1FF2-CE70-9028-CA988BAD1A35}"/>
              </a:ext>
            </a:extLst>
          </p:cNvPr>
          <p:cNvGraphicFramePr>
            <a:graphicFrameLocks noGrp="1"/>
          </p:cNvGraphicFramePr>
          <p:nvPr>
            <p:extLst>
              <p:ext uri="{D42A27DB-BD31-4B8C-83A1-F6EECF244321}">
                <p14:modId xmlns:p14="http://schemas.microsoft.com/office/powerpoint/2010/main" val="1805033433"/>
              </p:ext>
            </p:extLst>
          </p:nvPr>
        </p:nvGraphicFramePr>
        <p:xfrm>
          <a:off x="802385" y="593285"/>
          <a:ext cx="7978143" cy="3339455"/>
        </p:xfrm>
        <a:graphic>
          <a:graphicData uri="http://schemas.openxmlformats.org/drawingml/2006/table">
            <a:tbl>
              <a:tblPr firstRow="1" firstCol="1" bandRow="1">
                <a:tableStyleId>{5C22544A-7EE6-4342-B048-85BDC9FD1C3A}</a:tableStyleId>
              </a:tblPr>
              <a:tblGrid>
                <a:gridCol w="2393226">
                  <a:extLst>
                    <a:ext uri="{9D8B030D-6E8A-4147-A177-3AD203B41FA5}">
                      <a16:colId xmlns:a16="http://schemas.microsoft.com/office/drawing/2014/main" val="2910143085"/>
                    </a:ext>
                  </a:extLst>
                </a:gridCol>
                <a:gridCol w="650459">
                  <a:extLst>
                    <a:ext uri="{9D8B030D-6E8A-4147-A177-3AD203B41FA5}">
                      <a16:colId xmlns:a16="http://schemas.microsoft.com/office/drawing/2014/main" val="346664845"/>
                    </a:ext>
                  </a:extLst>
                </a:gridCol>
                <a:gridCol w="746825">
                  <a:extLst>
                    <a:ext uri="{9D8B030D-6E8A-4147-A177-3AD203B41FA5}">
                      <a16:colId xmlns:a16="http://schemas.microsoft.com/office/drawing/2014/main" val="1028923858"/>
                    </a:ext>
                  </a:extLst>
                </a:gridCol>
                <a:gridCol w="757239">
                  <a:extLst>
                    <a:ext uri="{9D8B030D-6E8A-4147-A177-3AD203B41FA5}">
                      <a16:colId xmlns:a16="http://schemas.microsoft.com/office/drawing/2014/main" val="1449135629"/>
                    </a:ext>
                  </a:extLst>
                </a:gridCol>
                <a:gridCol w="1338741">
                  <a:extLst>
                    <a:ext uri="{9D8B030D-6E8A-4147-A177-3AD203B41FA5}">
                      <a16:colId xmlns:a16="http://schemas.microsoft.com/office/drawing/2014/main" val="1696485530"/>
                    </a:ext>
                  </a:extLst>
                </a:gridCol>
                <a:gridCol w="754608">
                  <a:extLst>
                    <a:ext uri="{9D8B030D-6E8A-4147-A177-3AD203B41FA5}">
                      <a16:colId xmlns:a16="http://schemas.microsoft.com/office/drawing/2014/main" val="3210222294"/>
                    </a:ext>
                  </a:extLst>
                </a:gridCol>
                <a:gridCol w="596324">
                  <a:extLst>
                    <a:ext uri="{9D8B030D-6E8A-4147-A177-3AD203B41FA5}">
                      <a16:colId xmlns:a16="http://schemas.microsoft.com/office/drawing/2014/main" val="3203482021"/>
                    </a:ext>
                  </a:extLst>
                </a:gridCol>
                <a:gridCol w="740721">
                  <a:extLst>
                    <a:ext uri="{9D8B030D-6E8A-4147-A177-3AD203B41FA5}">
                      <a16:colId xmlns:a16="http://schemas.microsoft.com/office/drawing/2014/main" val="1698186924"/>
                    </a:ext>
                  </a:extLst>
                </a:gridCol>
              </a:tblGrid>
              <a:tr h="256625">
                <a:tc gridSpan="2">
                  <a:txBody>
                    <a:bodyPr/>
                    <a:lstStyle/>
                    <a:p>
                      <a:pPr marL="0" marR="0">
                        <a:spcBef>
                          <a:spcPts val="0"/>
                        </a:spcBef>
                        <a:spcAft>
                          <a:spcPts val="0"/>
                        </a:spcAft>
                      </a:pPr>
                      <a:r>
                        <a:rPr lang="en-US" sz="1100">
                          <a:effectLst/>
                        </a:rPr>
                        <a:t>Program Name</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6">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111530"/>
                  </a:ext>
                </a:extLst>
              </a:tr>
              <a:tr h="256625">
                <a:tc gridSpan="2">
                  <a:txBody>
                    <a:bodyPr/>
                    <a:lstStyle/>
                    <a:p>
                      <a:pPr marL="0" marR="0">
                        <a:spcBef>
                          <a:spcPts val="0"/>
                        </a:spcBef>
                        <a:spcAft>
                          <a:spcPts val="0"/>
                        </a:spcAft>
                      </a:pPr>
                      <a:r>
                        <a:rPr lang="en-US" sz="1100">
                          <a:effectLst/>
                        </a:rPr>
                        <a:t>Site Name (Ex. PS 128)</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6">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7013968"/>
                  </a:ext>
                </a:extLst>
              </a:tr>
              <a:tr h="423264">
                <a:tc gridSpan="2">
                  <a:txBody>
                    <a:bodyPr/>
                    <a:lstStyle/>
                    <a:p>
                      <a:pPr marL="0" marR="0">
                        <a:spcBef>
                          <a:spcPts val="0"/>
                        </a:spcBef>
                        <a:spcAft>
                          <a:spcPts val="0"/>
                        </a:spcAft>
                      </a:pPr>
                      <a:r>
                        <a:rPr lang="en-US" sz="1100">
                          <a:effectLst/>
                        </a:rPr>
                        <a:t>Site Address</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6">
                  <a:txBody>
                    <a:bodyPr/>
                    <a:lstStyle/>
                    <a:p>
                      <a:pPr marL="0" marR="0">
                        <a:spcBef>
                          <a:spcPts val="0"/>
                        </a:spcBef>
                        <a:spcAft>
                          <a:spcPts val="0"/>
                        </a:spcAft>
                      </a:pPr>
                      <a:r>
                        <a:rPr lang="en-US" sz="1400">
                          <a:effectLst/>
                          <a:highlight>
                            <a:srgbClr val="D3D3D3"/>
                          </a:highlight>
                        </a:rPr>
                        <a:t>     </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9571952"/>
                  </a:ext>
                </a:extLst>
              </a:tr>
              <a:tr h="423264">
                <a:tc gridSpan="2">
                  <a:txBody>
                    <a:bodyPr/>
                    <a:lstStyle/>
                    <a:p>
                      <a:pPr marL="0" marR="0">
                        <a:spcBef>
                          <a:spcPts val="0"/>
                        </a:spcBef>
                        <a:spcAft>
                          <a:spcPts val="0"/>
                        </a:spcAft>
                      </a:pPr>
                      <a:r>
                        <a:rPr lang="en-US" sz="1100">
                          <a:effectLst/>
                        </a:rPr>
                        <a:t>Program Schedule Description</a:t>
                      </a:r>
                    </a:p>
                    <a:p>
                      <a:pPr marL="0" marR="0">
                        <a:spcBef>
                          <a:spcPts val="0"/>
                        </a:spcBef>
                        <a:spcAft>
                          <a:spcPts val="0"/>
                        </a:spcAft>
                      </a:pPr>
                      <a:r>
                        <a:rPr lang="en-US" sz="1100">
                          <a:effectLst/>
                        </a:rPr>
                        <a:t>(Brief description of program schedule)</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6">
                  <a:txBody>
                    <a:bodyPr/>
                    <a:lstStyle/>
                    <a:p>
                      <a:pPr marL="0" marR="0">
                        <a:spcBef>
                          <a:spcPts val="0"/>
                        </a:spcBef>
                        <a:spcAft>
                          <a:spcPts val="0"/>
                        </a:spcAft>
                      </a:pPr>
                      <a:r>
                        <a:rPr lang="en-US" sz="1100">
                          <a:effectLst/>
                        </a:rPr>
                        <a:t> </a:t>
                      </a:r>
                    </a:p>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981722"/>
                  </a:ext>
                </a:extLst>
              </a:tr>
              <a:tr h="373272">
                <a:tc gridSpan="2">
                  <a:txBody>
                    <a:bodyPr/>
                    <a:lstStyle/>
                    <a:p>
                      <a:pPr marL="0" marR="0">
                        <a:spcBef>
                          <a:spcPts val="0"/>
                        </a:spcBef>
                        <a:spcAft>
                          <a:spcPts val="0"/>
                        </a:spcAft>
                      </a:pPr>
                      <a:r>
                        <a:rPr lang="en-US" sz="1100">
                          <a:effectLst/>
                        </a:rPr>
                        <a:t>Projected Participant Enrollment</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3">
                  <a:txBody>
                    <a:bodyPr/>
                    <a:lstStyle/>
                    <a:p>
                      <a:pPr marL="0" marR="0">
                        <a:spcBef>
                          <a:spcPts val="0"/>
                        </a:spcBef>
                        <a:spcAft>
                          <a:spcPts val="0"/>
                        </a:spcAft>
                      </a:pPr>
                      <a:r>
                        <a:rPr lang="en-US" sz="1100">
                          <a:effectLst/>
                        </a:rPr>
                        <a:t>Projected Daily Participant Attendance (ADA)</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1100">
                          <a:effectLst/>
                        </a:rPr>
                        <a:t>Volunteers in the program (Y/N)</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6599395"/>
                  </a:ext>
                </a:extLst>
              </a:tr>
              <a:tr h="256625">
                <a:tc gridSpan="2">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19755"/>
                  </a:ext>
                </a:extLst>
              </a:tr>
              <a:tr h="373272">
                <a:tc gridSpan="8">
                  <a:txBody>
                    <a:bodyPr/>
                    <a:lstStyle/>
                    <a:p>
                      <a:pPr marL="0" marR="0" algn="ctr">
                        <a:spcBef>
                          <a:spcPts val="0"/>
                        </a:spcBef>
                        <a:spcAft>
                          <a:spcPts val="0"/>
                        </a:spcAft>
                      </a:pPr>
                      <a:r>
                        <a:rPr lang="en-US" sz="1100">
                          <a:effectLst/>
                        </a:rPr>
                        <a:t>Start &amp; End Dates, Days of the Week and Hours the program is in session*</a:t>
                      </a:r>
                    </a:p>
                    <a:p>
                      <a:pPr marL="0" marR="0" algn="ctr">
                        <a:spcBef>
                          <a:spcPts val="0"/>
                        </a:spcBef>
                        <a:spcAft>
                          <a:spcPts val="0"/>
                        </a:spcAft>
                      </a:pPr>
                      <a:r>
                        <a:rPr lang="en-US" sz="1100">
                          <a:effectLst/>
                        </a:rPr>
                        <a:t>* If programs are  drop-in,  by appointment or   irregular, ONLY indicate # of sessions/week and # of hours/week</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1184042"/>
                  </a:ext>
                </a:extLst>
              </a:tr>
              <a:tr h="256625">
                <a:tc>
                  <a:txBody>
                    <a:bodyPr/>
                    <a:lstStyle/>
                    <a:p>
                      <a:pPr marL="0" marR="0">
                        <a:spcBef>
                          <a:spcPts val="0"/>
                        </a:spcBef>
                        <a:spcAft>
                          <a:spcPts val="0"/>
                        </a:spcAft>
                      </a:pPr>
                      <a:r>
                        <a:rPr lang="en-US" sz="1100">
                          <a:effectLst/>
                        </a:rPr>
                        <a:t>Program Start Date</a:t>
                      </a:r>
                      <a:endParaRPr lang="en-US" sz="1100">
                        <a:effectLst/>
                        <a:latin typeface="Times New Roman" panose="02020603050405020304" pitchFamily="18" charset="0"/>
                        <a:ea typeface="Times New Roman" panose="02020603050405020304" pitchFamily="18" charset="0"/>
                      </a:endParaRPr>
                    </a:p>
                  </a:txBody>
                  <a:tcPr marL="56002" marR="56002" marT="0" marB="0"/>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a:effectLst/>
                        </a:rPr>
                        <a:t>Program End Date</a:t>
                      </a:r>
                      <a:endParaRPr lang="en-US" sz="1100">
                        <a:effectLst/>
                        <a:latin typeface="Times New Roman" panose="02020603050405020304" pitchFamily="18" charset="0"/>
                        <a:ea typeface="Times New Roman" panose="02020603050405020304" pitchFamily="18" charset="0"/>
                      </a:endParaRPr>
                    </a:p>
                  </a:txBody>
                  <a:tcPr marL="56002" marR="56002" marT="0" marB="0"/>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4084781"/>
                  </a:ext>
                </a:extLst>
              </a:tr>
              <a:tr h="256625">
                <a:tc>
                  <a:txBody>
                    <a:bodyPr/>
                    <a:lstStyle/>
                    <a:p>
                      <a:pPr marL="0" marR="0">
                        <a:spcBef>
                          <a:spcPts val="0"/>
                        </a:spcBef>
                        <a:spcAft>
                          <a:spcPts val="0"/>
                        </a:spcAft>
                      </a:pPr>
                      <a:r>
                        <a:rPr lang="en-US" sz="1100">
                          <a:effectLst/>
                        </a:rPr>
                        <a:t># of hours per week </a:t>
                      </a:r>
                      <a:endParaRPr lang="en-US" sz="1100">
                        <a:effectLst/>
                        <a:latin typeface="Times New Roman" panose="02020603050405020304" pitchFamily="18" charset="0"/>
                        <a:ea typeface="Times New Roman" panose="02020603050405020304" pitchFamily="18" charset="0"/>
                      </a:endParaRPr>
                    </a:p>
                  </a:txBody>
                  <a:tcPr marL="56002" marR="56002" marT="0" marB="0"/>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a:effectLst/>
                        </a:rPr>
                        <a:t>Sessions per week</a:t>
                      </a:r>
                      <a:endParaRPr lang="en-US" sz="1100">
                        <a:effectLst/>
                        <a:latin typeface="Times New Roman" panose="02020603050405020304" pitchFamily="18" charset="0"/>
                        <a:ea typeface="Times New Roman" panose="02020603050405020304" pitchFamily="18" charset="0"/>
                      </a:endParaRPr>
                    </a:p>
                  </a:txBody>
                  <a:tcPr marL="56002" marR="56002" marT="0" marB="0"/>
                </a:tc>
                <a:tc gridSpan="3">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5577553"/>
                  </a:ext>
                </a:extLst>
              </a:tr>
              <a:tr h="206633">
                <a:tc>
                  <a:txBody>
                    <a:bodyPr/>
                    <a:lstStyle/>
                    <a:p>
                      <a:pPr marL="0" marR="0" algn="ctr">
                        <a:spcBef>
                          <a:spcPts val="0"/>
                        </a:spcBef>
                        <a:spcAft>
                          <a:spcPts val="0"/>
                        </a:spcAft>
                      </a:pPr>
                      <a:r>
                        <a:rPr lang="en-US" sz="1100">
                          <a:effectLst/>
                        </a:rPr>
                        <a:t>Program Hours** (ex. 3 p.m.-6 p.m.)</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Sunday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Monday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Tuesday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Wednesday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Thursday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Friday</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lgn="ctr">
                        <a:spcBef>
                          <a:spcPts val="0"/>
                        </a:spcBef>
                        <a:spcAft>
                          <a:spcPts val="0"/>
                        </a:spcAft>
                      </a:pPr>
                      <a:r>
                        <a:rPr lang="en-US" sz="1100">
                          <a:effectLst/>
                        </a:rPr>
                        <a:t>Saturday</a:t>
                      </a:r>
                      <a:endParaRPr lang="en-US" sz="1100">
                        <a:effectLst/>
                        <a:latin typeface="Times New Roman" panose="02020603050405020304" pitchFamily="18" charset="0"/>
                        <a:ea typeface="Times New Roman" panose="02020603050405020304" pitchFamily="18" charset="0"/>
                      </a:endParaRPr>
                    </a:p>
                  </a:txBody>
                  <a:tcPr marL="56002" marR="56002" marT="0" marB="0"/>
                </a:tc>
                <a:extLst>
                  <a:ext uri="{0D108BD9-81ED-4DB2-BD59-A6C34878D82A}">
                    <a16:rowId xmlns:a16="http://schemas.microsoft.com/office/drawing/2014/main" val="2210986335"/>
                  </a:ext>
                </a:extLst>
              </a:tr>
              <a:tr h="256625">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tc>
                  <a:txBody>
                    <a:bodyPr/>
                    <a:lstStyle/>
                    <a:p>
                      <a:pPr marL="0" marR="0">
                        <a:spcBef>
                          <a:spcPts val="0"/>
                        </a:spcBef>
                        <a:spcAft>
                          <a:spcPts val="0"/>
                        </a:spcAft>
                      </a:pPr>
                      <a:r>
                        <a:rPr lang="en-US" sz="1400">
                          <a:effectLst/>
                          <a:highlight>
                            <a:srgbClr val="D3D3D3"/>
                          </a:highlight>
                        </a:rPr>
                        <a:t>     </a:t>
                      </a:r>
                      <a:endParaRPr lang="en-US" sz="1100">
                        <a:effectLst/>
                        <a:latin typeface="Times New Roman" panose="02020603050405020304" pitchFamily="18" charset="0"/>
                        <a:ea typeface="Times New Roman" panose="02020603050405020304" pitchFamily="18" charset="0"/>
                      </a:endParaRPr>
                    </a:p>
                  </a:txBody>
                  <a:tcPr marL="56002" marR="56002" marT="0" marB="0"/>
                </a:tc>
                <a:extLst>
                  <a:ext uri="{0D108BD9-81ED-4DB2-BD59-A6C34878D82A}">
                    <a16:rowId xmlns:a16="http://schemas.microsoft.com/office/drawing/2014/main" val="3550132358"/>
                  </a:ext>
                </a:extLst>
              </a:tr>
            </a:tbl>
          </a:graphicData>
        </a:graphic>
      </p:graphicFrame>
    </p:spTree>
    <p:extLst>
      <p:ext uri="{BB962C8B-B14F-4D97-AF65-F5344CB8AC3E}">
        <p14:creationId xmlns:p14="http://schemas.microsoft.com/office/powerpoint/2010/main" val="103900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4FD22CE-85E0-94C1-F9B3-DB171FBD8005}"/>
              </a:ext>
            </a:extLst>
          </p:cNvPr>
          <p:cNvSpPr>
            <a:spLocks noGrp="1"/>
          </p:cNvSpPr>
          <p:nvPr>
            <p:ph type="title"/>
          </p:nvPr>
        </p:nvSpPr>
        <p:spPr>
          <a:xfrm>
            <a:off x="1200565" y="1087374"/>
            <a:ext cx="6737617" cy="1000978"/>
          </a:xfrm>
        </p:spPr>
        <p:txBody>
          <a:bodyPr>
            <a:normAutofit/>
          </a:bodyPr>
          <a:lstStyle/>
          <a:p>
            <a:r>
              <a:rPr lang="en-US"/>
              <a:t>Who are you </a:t>
            </a:r>
            <a:br>
              <a:rPr lang="en-US"/>
            </a:br>
            <a:r>
              <a:rPr lang="en-US"/>
              <a:t>Serving?</a:t>
            </a:r>
          </a:p>
        </p:txBody>
      </p:sp>
      <p:sp>
        <p:nvSpPr>
          <p:cNvPr id="29" name="Rectangle 28">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2">
            <a:extLst>
              <a:ext uri="{FF2B5EF4-FFF2-40B4-BE49-F238E27FC236}">
                <a16:creationId xmlns:a16="http://schemas.microsoft.com/office/drawing/2014/main" id="{40F22149-11B0-DAE5-5724-69A4D0441A71}"/>
              </a:ext>
            </a:extLst>
          </p:cNvPr>
          <p:cNvSpPr>
            <a:spLocks noGrp="1"/>
          </p:cNvSpPr>
          <p:nvPr>
            <p:ph idx="1"/>
          </p:nvPr>
        </p:nvSpPr>
        <p:spPr>
          <a:xfrm>
            <a:off x="1200564" y="2535446"/>
            <a:ext cx="6737617" cy="3554457"/>
          </a:xfrm>
        </p:spPr>
        <p:txBody>
          <a:bodyPr>
            <a:normAutofit/>
          </a:bodyPr>
          <a:lstStyle/>
          <a:p>
            <a:r>
              <a:rPr lang="en-US" dirty="0">
                <a:solidFill>
                  <a:schemeClr val="tx1"/>
                </a:solidFill>
              </a:rPr>
              <a:t>Demographics</a:t>
            </a:r>
          </a:p>
          <a:p>
            <a:r>
              <a:rPr lang="en-US" dirty="0">
                <a:solidFill>
                  <a:schemeClr val="tx1"/>
                </a:solidFill>
              </a:rPr>
              <a:t>Race and Ethnicity Data</a:t>
            </a:r>
          </a:p>
          <a:p>
            <a:r>
              <a:rPr lang="en-US" dirty="0">
                <a:solidFill>
                  <a:schemeClr val="tx1"/>
                </a:solidFill>
              </a:rPr>
              <a:t>Gender and Ages</a:t>
            </a:r>
          </a:p>
          <a:p>
            <a:r>
              <a:rPr lang="en-US" dirty="0">
                <a:solidFill>
                  <a:schemeClr val="tx1"/>
                </a:solidFill>
              </a:rPr>
              <a:t>Where are you providing services?</a:t>
            </a:r>
          </a:p>
          <a:p>
            <a:r>
              <a:rPr lang="en-US" dirty="0">
                <a:solidFill>
                  <a:schemeClr val="tx1"/>
                </a:solidFill>
              </a:rPr>
              <a:t>How many people do you intend to serve?</a:t>
            </a:r>
          </a:p>
          <a:p>
            <a:r>
              <a:rPr lang="en-US" b="1" dirty="0">
                <a:solidFill>
                  <a:schemeClr val="tx1"/>
                </a:solidFill>
              </a:rPr>
              <a:t>Important Tip</a:t>
            </a:r>
            <a:r>
              <a:rPr lang="en-US" dirty="0">
                <a:solidFill>
                  <a:schemeClr val="tx1"/>
                </a:solidFill>
              </a:rPr>
              <a:t>: These numbers will translate to your contracted levels of service. Your organization will need to meet 85% of these metrics to be in compliance.</a:t>
            </a:r>
          </a:p>
        </p:txBody>
      </p:sp>
    </p:spTree>
    <p:extLst>
      <p:ext uri="{BB962C8B-B14F-4D97-AF65-F5344CB8AC3E}">
        <p14:creationId xmlns:p14="http://schemas.microsoft.com/office/powerpoint/2010/main" val="399644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21AC58E-84B7-7759-2A04-A3210735E758}"/>
              </a:ext>
            </a:extLst>
          </p:cNvPr>
          <p:cNvSpPr>
            <a:spLocks noGrp="1"/>
          </p:cNvSpPr>
          <p:nvPr>
            <p:ph type="title"/>
          </p:nvPr>
        </p:nvSpPr>
        <p:spPr>
          <a:xfrm>
            <a:off x="1154337" y="864108"/>
            <a:ext cx="2305435" cy="5120639"/>
          </a:xfrm>
        </p:spPr>
        <p:txBody>
          <a:bodyPr>
            <a:normAutofit/>
          </a:bodyPr>
          <a:lstStyle/>
          <a:p>
            <a:pPr algn="r"/>
            <a:r>
              <a:rPr lang="en-US">
                <a:solidFill>
                  <a:schemeClr val="tx1">
                    <a:lumMod val="85000"/>
                    <a:lumOff val="15000"/>
                  </a:schemeClr>
                </a:solidFill>
              </a:rPr>
              <a:t>How will your awarded funds be spent? </a:t>
            </a:r>
            <a:br>
              <a:rPr lang="en-US">
                <a:solidFill>
                  <a:schemeClr val="tx1">
                    <a:lumMod val="85000"/>
                    <a:lumOff val="15000"/>
                  </a:schemeClr>
                </a:solidFill>
              </a:rPr>
            </a:br>
            <a:r>
              <a:rPr lang="en-US">
                <a:solidFill>
                  <a:schemeClr val="tx1">
                    <a:lumMod val="85000"/>
                    <a:lumOff val="15000"/>
                  </a:schemeClr>
                </a:solidFill>
              </a:rPr>
              <a:t>The Budget Narrative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C983DA-8537-1B8A-FEA9-70EC83F240FF}"/>
              </a:ext>
            </a:extLst>
          </p:cNvPr>
          <p:cNvSpPr>
            <a:spLocks noGrp="1"/>
          </p:cNvSpPr>
          <p:nvPr>
            <p:ph idx="1"/>
          </p:nvPr>
        </p:nvSpPr>
        <p:spPr>
          <a:xfrm>
            <a:off x="3966921" y="864108"/>
            <a:ext cx="4433008" cy="5120640"/>
          </a:xfrm>
        </p:spPr>
        <p:txBody>
          <a:bodyPr>
            <a:normAutofit/>
          </a:bodyPr>
          <a:lstStyle/>
          <a:p>
            <a:r>
              <a:rPr lang="en-US" sz="1800" dirty="0"/>
              <a:t>The Budget Narrative form found at the end of the Work Scope needs to reference every expense that you identified in </a:t>
            </a:r>
            <a:r>
              <a:rPr lang="en-US" sz="1800"/>
              <a:t>your 2025 </a:t>
            </a:r>
            <a:r>
              <a:rPr lang="en-US" sz="1800" dirty="0"/>
              <a:t>Budget.</a:t>
            </a:r>
          </a:p>
          <a:p>
            <a:r>
              <a:rPr lang="en-US" sz="1800" dirty="0"/>
              <a:t>It will include:</a:t>
            </a:r>
          </a:p>
          <a:p>
            <a:r>
              <a:rPr lang="en-US" sz="1800" dirty="0"/>
              <a:t>Personnel – Salaries, wages, fringes</a:t>
            </a:r>
          </a:p>
          <a:p>
            <a:r>
              <a:rPr lang="en-US" sz="1800" dirty="0"/>
              <a:t>Non-staff services – Consultants, subcontractors, stipends, vendors, Fiscal Conduit</a:t>
            </a:r>
          </a:p>
          <a:p>
            <a:r>
              <a:rPr lang="en-US" sz="1800" dirty="0"/>
              <a:t>OTPS – Supplies, Space costs, Travel, Utilities, Operational Costs</a:t>
            </a:r>
          </a:p>
          <a:p>
            <a:r>
              <a:rPr lang="en-US" sz="1800" dirty="0"/>
              <a:t>Details of Personnel – Names &amp; Titles, FT/PT</a:t>
            </a:r>
          </a:p>
          <a:p>
            <a:r>
              <a:rPr lang="en-US" sz="1800" dirty="0"/>
              <a:t>Details of Operational Costs – Admissions, audits, awards, uniforms &amp; T-shirts, printing &amp; postage.</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7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A0D32F-EB51-104F-08E3-DBAB640CAE68}"/>
              </a:ext>
            </a:extLst>
          </p:cNvPr>
          <p:cNvSpPr>
            <a:spLocks noGrp="1"/>
          </p:cNvSpPr>
          <p:nvPr>
            <p:ph type="title"/>
          </p:nvPr>
        </p:nvSpPr>
        <p:spPr>
          <a:xfrm>
            <a:off x="1154337" y="864108"/>
            <a:ext cx="2305435" cy="5120639"/>
          </a:xfrm>
        </p:spPr>
        <p:txBody>
          <a:bodyPr>
            <a:normAutofit/>
          </a:bodyPr>
          <a:lstStyle/>
          <a:p>
            <a:pPr algn="r"/>
            <a:r>
              <a:rPr lang="en-US" sz="2600">
                <a:solidFill>
                  <a:schemeClr val="tx1">
                    <a:lumMod val="85000"/>
                    <a:lumOff val="15000"/>
                  </a:schemeClr>
                </a:solidFill>
              </a:rPr>
              <a:t>Subcontractors and Consultants </a:t>
            </a:r>
            <a:br>
              <a:rPr lang="en-US" sz="2600">
                <a:solidFill>
                  <a:schemeClr val="tx1">
                    <a:lumMod val="85000"/>
                    <a:lumOff val="15000"/>
                  </a:schemeClr>
                </a:solidFill>
              </a:rPr>
            </a:br>
            <a:br>
              <a:rPr lang="en-US" sz="2600">
                <a:solidFill>
                  <a:schemeClr val="tx1">
                    <a:lumMod val="85000"/>
                    <a:lumOff val="15000"/>
                  </a:schemeClr>
                </a:solidFill>
              </a:rPr>
            </a:br>
            <a:r>
              <a:rPr lang="en-US" sz="2600">
                <a:solidFill>
                  <a:schemeClr val="tx1">
                    <a:lumMod val="85000"/>
                    <a:lumOff val="15000"/>
                  </a:schemeClr>
                </a:solidFill>
              </a:rPr>
              <a:t>For more info:</a:t>
            </a:r>
            <a:br>
              <a:rPr lang="en-US" sz="2600">
                <a:solidFill>
                  <a:schemeClr val="tx1">
                    <a:lumMod val="85000"/>
                    <a:lumOff val="15000"/>
                  </a:schemeClr>
                </a:solidFill>
              </a:rPr>
            </a:br>
            <a:r>
              <a:rPr lang="en-US" sz="2600">
                <a:solidFill>
                  <a:schemeClr val="tx1">
                    <a:lumMod val="85000"/>
                    <a:lumOff val="15000"/>
                  </a:schemeClr>
                </a:solidFill>
              </a:rPr>
              <a:t>NYC  DYCD</a:t>
            </a:r>
            <a:br>
              <a:rPr lang="en-US" sz="2600">
                <a:solidFill>
                  <a:schemeClr val="tx1">
                    <a:lumMod val="85000"/>
                    <a:lumOff val="15000"/>
                  </a:schemeClr>
                </a:solidFill>
              </a:rPr>
            </a:br>
            <a:br>
              <a:rPr lang="en-US" sz="2600">
                <a:solidFill>
                  <a:schemeClr val="tx1">
                    <a:lumMod val="85000"/>
                    <a:lumOff val="15000"/>
                  </a:schemeClr>
                </a:solidFill>
              </a:rPr>
            </a:br>
            <a:r>
              <a:rPr lang="en-US" sz="2600">
                <a:solidFill>
                  <a:schemeClr val="tx1">
                    <a:lumMod val="85000"/>
                    <a:lumOff val="15000"/>
                  </a:schemeClr>
                </a:solidFill>
              </a:rPr>
              <a:t>Tab – Get Involved</a:t>
            </a:r>
            <a:br>
              <a:rPr lang="en-US" sz="2600">
                <a:solidFill>
                  <a:schemeClr val="tx1">
                    <a:lumMod val="85000"/>
                    <a:lumOff val="15000"/>
                  </a:schemeClr>
                </a:solidFill>
              </a:rPr>
            </a:br>
            <a:br>
              <a:rPr lang="en-US" sz="2600">
                <a:solidFill>
                  <a:schemeClr val="tx1">
                    <a:lumMod val="85000"/>
                    <a:lumOff val="15000"/>
                  </a:schemeClr>
                </a:solidFill>
              </a:rPr>
            </a:br>
            <a:r>
              <a:rPr lang="en-US" sz="2600">
                <a:solidFill>
                  <a:schemeClr val="tx1">
                    <a:lumMod val="85000"/>
                    <a:lumOff val="15000"/>
                  </a:schemeClr>
                </a:solidFill>
              </a:rPr>
              <a:t>Section – Discretionary</a:t>
            </a:r>
            <a:br>
              <a:rPr lang="en-US" sz="2600">
                <a:solidFill>
                  <a:schemeClr val="tx1">
                    <a:lumMod val="85000"/>
                    <a:lumOff val="15000"/>
                  </a:schemeClr>
                </a:solidFill>
              </a:rPr>
            </a:br>
            <a:r>
              <a:rPr lang="en-US" sz="2600">
                <a:solidFill>
                  <a:schemeClr val="tx1">
                    <a:lumMod val="85000"/>
                    <a:lumOff val="15000"/>
                  </a:schemeClr>
                </a:solidFill>
              </a:rPr>
              <a:t>Contracts</a:t>
            </a:r>
            <a:br>
              <a:rPr lang="en-US" sz="2600">
                <a:solidFill>
                  <a:schemeClr val="tx1">
                    <a:lumMod val="85000"/>
                    <a:lumOff val="15000"/>
                  </a:schemeClr>
                </a:solidFill>
              </a:rPr>
            </a:br>
            <a:endParaRPr lang="en-US" sz="2600">
              <a:solidFill>
                <a:schemeClr val="tx1">
                  <a:lumMod val="85000"/>
                  <a:lumOff val="15000"/>
                </a:schemeClr>
              </a:solidFill>
            </a:endParaRPr>
          </a:p>
        </p:txBody>
      </p:sp>
      <p:sp>
        <p:nvSpPr>
          <p:cNvPr id="16" name="Rectangle 15">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1BB1B5-4E89-5300-4E51-12A21755153F}"/>
              </a:ext>
            </a:extLst>
          </p:cNvPr>
          <p:cNvSpPr>
            <a:spLocks noGrp="1"/>
          </p:cNvSpPr>
          <p:nvPr>
            <p:ph idx="1"/>
          </p:nvPr>
        </p:nvSpPr>
        <p:spPr>
          <a:xfrm>
            <a:off x="3966921" y="864108"/>
            <a:ext cx="4433008" cy="5120640"/>
          </a:xfrm>
        </p:spPr>
        <p:txBody>
          <a:bodyPr>
            <a:normAutofit/>
          </a:bodyPr>
          <a:lstStyle/>
          <a:p>
            <a:pPr marL="0" indent="0">
              <a:buNone/>
            </a:pPr>
            <a:endParaRPr lang="en-US" sz="1000" b="0" i="0" u="none" strike="noStrike" dirty="0">
              <a:effectLst/>
              <a:latin typeface="Helvetica Neue" panose="02000503000000020004" pitchFamily="2" charset="0"/>
            </a:endParaRPr>
          </a:p>
          <a:p>
            <a:pPr marL="0" indent="0">
              <a:buNone/>
            </a:pPr>
            <a:r>
              <a:rPr lang="en-US" sz="1000" b="0" i="0" u="none" strike="noStrike" dirty="0">
                <a:effectLst/>
                <a:latin typeface="Helvetica Neue" panose="02000503000000020004" pitchFamily="2" charset="0"/>
              </a:rPr>
              <a:t>A</a:t>
            </a:r>
            <a:r>
              <a:rPr lang="en-US" sz="1000" b="1" i="0" u="none" strike="noStrike" dirty="0">
                <a:effectLst/>
                <a:latin typeface="Helvetica Neue" panose="02000503000000020004" pitchFamily="2" charset="0"/>
              </a:rPr>
              <a:t> </a:t>
            </a:r>
            <a:r>
              <a:rPr lang="en-US" sz="1000" b="1" i="0" u="sng" strike="noStrike" dirty="0">
                <a:effectLst/>
                <a:latin typeface="Helvetica Neue" panose="02000503000000020004" pitchFamily="2" charset="0"/>
              </a:rPr>
              <a:t>Subcontractor</a:t>
            </a:r>
            <a:r>
              <a:rPr lang="en-US" sz="1000" b="1" i="0" u="none" strike="noStrike" dirty="0">
                <a:effectLst/>
                <a:latin typeface="Helvetica Neue" panose="02000503000000020004" pitchFamily="2" charset="0"/>
              </a:rPr>
              <a:t> </a:t>
            </a:r>
            <a:r>
              <a:rPr lang="en-US" sz="1000" b="0" i="0" u="none" strike="noStrike" dirty="0">
                <a:effectLst/>
                <a:latin typeface="Helvetica Neue" panose="02000503000000020004" pitchFamily="2" charset="0"/>
              </a:rPr>
              <a:t>hired on a health and human service contract is hired to perform or directly deliver a part of the prime contractor’s programmatic contractual obligations. This means that anyone dealing directly with participants, whether an individual or an entity, (ex: a STEM teacher that teaches a robotics class). Subcontractors are to be listed in the Subcontractor section the Budget. For each Subcontractor listed, upload a signed, notarized Subcontract Agreement.</a:t>
            </a:r>
          </a:p>
          <a:p>
            <a:pPr marL="0" indent="0">
              <a:buNone/>
            </a:pPr>
            <a:r>
              <a:rPr lang="en-US" sz="1000" b="1" dirty="0">
                <a:latin typeface="Helvetica Neue" panose="02000503000000020004" pitchFamily="2" charset="0"/>
              </a:rPr>
              <a:t>Consultant</a:t>
            </a:r>
            <a:br>
              <a:rPr lang="en-US" sz="1000" b="0" i="0" u="none" strike="noStrike" dirty="0">
                <a:effectLst/>
                <a:latin typeface="Helvetica Neue" panose="02000503000000020004" pitchFamily="2" charset="0"/>
              </a:rPr>
            </a:br>
            <a:r>
              <a:rPr lang="en-US" sz="1000" b="0" i="0" u="none" strike="noStrike" dirty="0">
                <a:effectLst/>
                <a:latin typeface="Helvetica Neue" panose="02000503000000020004" pitchFamily="2" charset="0"/>
              </a:rPr>
              <a:t>A consultant hired on a health and human service contract is often a subject matter expert and does not perform or directly deliver a part of the prime contractor’s programmatic contractual obligations. This means anyone assisting the Provider and not dealing directly with participants (ex: a STEM curriculum developer). The services provided by the Consultant must be related to the program work scope described in the contract. Consultants cannot be salaried employees of the Provider. All consultants paid by the DYCD contract are required to be listed in this section. For each consultant listed, a signed and notarized Consultant Agreement must be attached to the budget. Consultants retained by a Provider must enter into a written agreement detailing the specific tasks to be performed. Consultant Agreements and invoices must be maintained by the Provider for at least six (6) years. Consultant invoices must include the following details: rate, hours, type of services, date of service, consultant signature, and approval by the Provider’s Executive Director or his/her d</a:t>
            </a:r>
          </a:p>
          <a:p>
            <a:endParaRPr lang="en-US" sz="10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308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033-AB38-3F09-DF48-C0A00182DBF9}"/>
              </a:ext>
            </a:extLst>
          </p:cNvPr>
          <p:cNvSpPr>
            <a:spLocks noGrp="1"/>
          </p:cNvSpPr>
          <p:nvPr>
            <p:ph type="title"/>
          </p:nvPr>
        </p:nvSpPr>
        <p:spPr/>
        <p:txBody>
          <a:bodyPr>
            <a:normAutofit/>
          </a:bodyPr>
          <a:lstStyle/>
          <a:p>
            <a:r>
              <a:rPr lang="en-US" sz="3200" dirty="0"/>
              <a:t>Doing Business with the City of New York – Getting</a:t>
            </a:r>
            <a:br>
              <a:rPr lang="en-US" sz="3200" dirty="0"/>
            </a:br>
            <a:r>
              <a:rPr lang="en-US" sz="3200" dirty="0"/>
              <a:t>PAID!!!</a:t>
            </a:r>
          </a:p>
        </p:txBody>
      </p:sp>
      <p:sp>
        <p:nvSpPr>
          <p:cNvPr id="3" name="Content Placeholder 2">
            <a:extLst>
              <a:ext uri="{FF2B5EF4-FFF2-40B4-BE49-F238E27FC236}">
                <a16:creationId xmlns:a16="http://schemas.microsoft.com/office/drawing/2014/main" id="{5468AAB5-642E-B799-C602-CDAE48C36428}"/>
              </a:ext>
            </a:extLst>
          </p:cNvPr>
          <p:cNvSpPr>
            <a:spLocks noGrp="1"/>
          </p:cNvSpPr>
          <p:nvPr>
            <p:ph idx="1"/>
          </p:nvPr>
        </p:nvSpPr>
        <p:spPr/>
        <p:txBody>
          <a:bodyPr>
            <a:normAutofit fontScale="77500" lnSpcReduction="20000"/>
          </a:bodyPr>
          <a:lstStyle/>
          <a:p>
            <a:pPr algn="l"/>
            <a:endParaRPr lang="en-US" b="1" dirty="0">
              <a:solidFill>
                <a:srgbClr val="333333"/>
              </a:solidFill>
              <a:latin typeface="Helvetica Neue" panose="02000503000000020004" pitchFamily="2" charset="0"/>
            </a:endParaRPr>
          </a:p>
          <a:p>
            <a:pPr algn="l"/>
            <a:r>
              <a:rPr lang="en-US" b="0" i="0" u="none" strike="noStrike" dirty="0">
                <a:solidFill>
                  <a:srgbClr val="333333"/>
                </a:solidFill>
                <a:effectLst/>
                <a:latin typeface="Helvetica Neue" panose="02000503000000020004" pitchFamily="2" charset="0"/>
              </a:rPr>
              <a:t>To do business with the City of New York, organizations need to create a vendor account in the City’s </a:t>
            </a:r>
            <a:r>
              <a:rPr lang="en-US" b="1" i="0" u="none" strike="noStrike" dirty="0">
                <a:solidFill>
                  <a:srgbClr val="DE3700"/>
                </a:solidFill>
                <a:effectLst/>
                <a:latin typeface="Helvetica Neue" panose="02000503000000020004" pitchFamily="2" charset="0"/>
                <a:hlinkClick r:id="rId2"/>
              </a:rPr>
              <a:t>Payee Information Portal</a:t>
            </a:r>
            <a:r>
              <a:rPr lang="en-US" b="1" i="0" u="none" strike="noStrike" dirty="0">
                <a:solidFill>
                  <a:srgbClr val="333333"/>
                </a:solidFill>
                <a:effectLst/>
                <a:latin typeface="Helvetica Neue" panose="02000503000000020004" pitchFamily="2" charset="0"/>
              </a:rPr>
              <a:t> </a:t>
            </a:r>
            <a:r>
              <a:rPr lang="en-US" b="0" i="0" u="none" strike="noStrike" dirty="0">
                <a:solidFill>
                  <a:srgbClr val="333333"/>
                </a:solidFill>
                <a:effectLst/>
                <a:latin typeface="Helvetica Neue" panose="02000503000000020004" pitchFamily="2" charset="0"/>
              </a:rPr>
              <a:t>(PIP) (to get paid) and also in </a:t>
            </a:r>
            <a:r>
              <a:rPr lang="en-US" b="1" i="0" u="none" strike="noStrike" dirty="0">
                <a:solidFill>
                  <a:srgbClr val="DE3700"/>
                </a:solidFill>
                <a:effectLst/>
                <a:latin typeface="Helvetica Neue" panose="02000503000000020004" pitchFamily="2" charset="0"/>
                <a:hlinkClick r:id="rId3"/>
              </a:rPr>
              <a:t>Procurement and Sourcing Solutions Portal (PASSPort)</a:t>
            </a:r>
            <a:r>
              <a:rPr lang="en-US" b="0" i="0" u="none" strike="noStrike" dirty="0">
                <a:solidFill>
                  <a:srgbClr val="333333"/>
                </a:solidFill>
                <a:effectLst/>
                <a:latin typeface="Helvetica Neue" panose="02000503000000020004" pitchFamily="2" charset="0"/>
              </a:rPr>
              <a:t> (for all other contracting actions, including completing vendor disclosures, finding and responding to contracting opportunities, signing the contract upon contract award, and much more). The Mayor’s Office of Contract Services (MOCS) developed and maintains </a:t>
            </a:r>
            <a:r>
              <a:rPr lang="en-US" b="0"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a:t>
            </a:r>
          </a:p>
          <a:p>
            <a:pPr algn="l"/>
            <a:r>
              <a:rPr lang="en-US" b="0" i="0" u="none" strike="noStrike" dirty="0">
                <a:solidFill>
                  <a:srgbClr val="333333"/>
                </a:solidFill>
                <a:effectLst/>
                <a:latin typeface="Helvetica Neue" panose="02000503000000020004" pitchFamily="2" charset="0"/>
              </a:rPr>
              <a:t>Learn more about </a:t>
            </a:r>
            <a:r>
              <a:rPr lang="en-US" b="0"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and contracting with NYC – visit the MOCS website: </a:t>
            </a:r>
            <a:r>
              <a:rPr lang="en-US" b="1" i="0" u="none" strike="noStrike" dirty="0">
                <a:solidFill>
                  <a:srgbClr val="DE3700"/>
                </a:solidFill>
                <a:effectLst/>
                <a:latin typeface="Helvetica Neue" panose="02000503000000020004" pitchFamily="2" charset="0"/>
                <a:hlinkClick r:id="rId4"/>
              </a:rPr>
              <a:t>Getting Started: An Introduction to Doing Business with the City of New York</a:t>
            </a:r>
            <a:endParaRPr lang="en-US" b="0" i="0" u="none" strike="noStrike" dirty="0">
              <a:solidFill>
                <a:srgbClr val="333333"/>
              </a:solidFill>
              <a:effectLst/>
              <a:latin typeface="Helvetica Neue" panose="02000503000000020004" pitchFamily="2" charset="0"/>
            </a:endParaRPr>
          </a:p>
          <a:p>
            <a:pPr algn="l"/>
            <a:r>
              <a:rPr lang="en-US" b="0" i="0" u="none" strike="noStrike" dirty="0">
                <a:solidFill>
                  <a:srgbClr val="333333"/>
                </a:solidFill>
                <a:effectLst/>
                <a:latin typeface="Helvetica Neue" panose="02000503000000020004" pitchFamily="2" charset="0"/>
              </a:rPr>
              <a:t>To view contracting opportunities, visit the </a:t>
            </a:r>
            <a:r>
              <a:rPr lang="en-US" b="1" i="0" u="none" strike="noStrike" dirty="0">
                <a:solidFill>
                  <a:srgbClr val="DE3700"/>
                </a:solidFill>
                <a:effectLst/>
                <a:latin typeface="Helvetica Neue" panose="02000503000000020004" pitchFamily="2" charset="0"/>
                <a:hlinkClick r:id="rId5"/>
              </a:rPr>
              <a:t>PASSPort Public Portal</a:t>
            </a:r>
            <a:r>
              <a:rPr lang="en-US" b="0" i="0" u="none" strike="noStrike" dirty="0">
                <a:solidFill>
                  <a:srgbClr val="333333"/>
                </a:solidFill>
                <a:effectLst/>
                <a:latin typeface="Helvetica Neue" panose="02000503000000020004" pitchFamily="2" charset="0"/>
              </a:rPr>
              <a:t>.</a:t>
            </a:r>
          </a:p>
          <a:p>
            <a:pPr algn="l"/>
            <a:r>
              <a:rPr lang="en-US" b="0" i="0" u="none" strike="noStrike" dirty="0">
                <a:solidFill>
                  <a:srgbClr val="333333"/>
                </a:solidFill>
                <a:effectLst/>
                <a:latin typeface="Helvetica Neue" panose="02000503000000020004" pitchFamily="2" charset="0"/>
              </a:rPr>
              <a:t>Need Help or Have a Question?</a:t>
            </a:r>
          </a:p>
          <a:p>
            <a:pPr algn="l">
              <a:buFont typeface="Arial" panose="020B0604020202020204" pitchFamily="34" charset="0"/>
              <a:buChar char="•"/>
            </a:pPr>
            <a:r>
              <a:rPr lang="en-US" b="0" i="0" u="none" strike="noStrike" dirty="0">
                <a:solidFill>
                  <a:srgbClr val="333333"/>
                </a:solidFill>
                <a:effectLst/>
                <a:latin typeface="Helvetica Neue" panose="02000503000000020004" pitchFamily="2" charset="0"/>
              </a:rPr>
              <a:t>For assistance with </a:t>
            </a:r>
            <a:r>
              <a:rPr lang="en-US" b="1" i="0" u="none" strike="noStrike" dirty="0">
                <a:solidFill>
                  <a:srgbClr val="333333"/>
                </a:solidFill>
                <a:effectLst/>
                <a:latin typeface="Helvetica Neue" panose="02000503000000020004" pitchFamily="2" charset="0"/>
              </a:rPr>
              <a:t>PIP</a:t>
            </a:r>
            <a:r>
              <a:rPr lang="en-US" b="0" i="0" u="none" strike="noStrike" dirty="0">
                <a:solidFill>
                  <a:srgbClr val="333333"/>
                </a:solidFill>
                <a:effectLst/>
                <a:latin typeface="Helvetica Neue" panose="02000503000000020004" pitchFamily="2" charset="0"/>
              </a:rPr>
              <a:t>, please refer to the </a:t>
            </a:r>
            <a:r>
              <a:rPr lang="en-US" b="1" i="0" u="none" strike="noStrike" dirty="0">
                <a:solidFill>
                  <a:srgbClr val="DE3700"/>
                </a:solidFill>
                <a:effectLst/>
                <a:latin typeface="Helvetica Neue" panose="02000503000000020004" pitchFamily="2" charset="0"/>
                <a:hlinkClick r:id="rId2"/>
              </a:rPr>
              <a:t>PIP website</a:t>
            </a:r>
            <a:r>
              <a:rPr lang="en-US" b="0" i="0" u="none" strike="noStrike" dirty="0">
                <a:solidFill>
                  <a:srgbClr val="333333"/>
                </a:solidFill>
                <a:effectLst/>
                <a:latin typeface="Helvetica Neue" panose="02000503000000020004" pitchFamily="2" charset="0"/>
              </a:rPr>
              <a:t>.</a:t>
            </a:r>
          </a:p>
          <a:p>
            <a:pPr algn="l">
              <a:buFont typeface="Arial" panose="020B0604020202020204" pitchFamily="34" charset="0"/>
              <a:buChar char="•"/>
            </a:pPr>
            <a:r>
              <a:rPr lang="en-US" b="0" i="0" u="none" strike="noStrike" dirty="0">
                <a:solidFill>
                  <a:srgbClr val="333333"/>
                </a:solidFill>
                <a:effectLst/>
                <a:latin typeface="Helvetica Neue" panose="02000503000000020004" pitchFamily="2" charset="0"/>
              </a:rPr>
              <a:t>For </a:t>
            </a:r>
            <a:r>
              <a:rPr lang="en-US" b="1"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learning resources, visit </a:t>
            </a:r>
            <a:r>
              <a:rPr lang="en-US" b="1" i="0" u="none" strike="noStrike" dirty="0">
                <a:solidFill>
                  <a:srgbClr val="DE3700"/>
                </a:solidFill>
                <a:effectLst/>
                <a:latin typeface="Helvetica Neue" panose="02000503000000020004" pitchFamily="2" charset="0"/>
                <a:hlinkClick r:id="rId6"/>
              </a:rPr>
              <a:t>MOCS Learning to Use PASSPort</a:t>
            </a:r>
            <a:r>
              <a:rPr lang="en-US" b="0" i="0" u="none" strike="noStrike" dirty="0">
                <a:solidFill>
                  <a:srgbClr val="333333"/>
                </a:solidFill>
                <a:effectLst/>
                <a:latin typeface="Helvetica Neue" panose="02000503000000020004" pitchFamily="2" charset="0"/>
              </a:rPr>
              <a:t>.  For technical assistance when using</a:t>
            </a:r>
            <a:r>
              <a:rPr lang="en-US" b="1" i="0" u="none" strike="noStrike" dirty="0">
                <a:solidFill>
                  <a:srgbClr val="333333"/>
                </a:solidFill>
                <a:effectLst/>
                <a:latin typeface="Helvetica Neue" panose="02000503000000020004" pitchFamily="2" charset="0"/>
              </a:rPr>
              <a:t> </a:t>
            </a:r>
            <a:r>
              <a:rPr lang="en-US" b="1" i="0" u="none" strike="noStrike" dirty="0" err="1">
                <a:solidFill>
                  <a:srgbClr val="333333"/>
                </a:solidFill>
                <a:effectLst/>
                <a:latin typeface="Helvetica Neue" panose="02000503000000020004" pitchFamily="2" charset="0"/>
              </a:rPr>
              <a:t>PASSPort</a:t>
            </a:r>
            <a:r>
              <a:rPr lang="en-US" b="0" i="0" u="none" strike="noStrike" dirty="0">
                <a:solidFill>
                  <a:srgbClr val="333333"/>
                </a:solidFill>
                <a:effectLst/>
                <a:latin typeface="Helvetica Neue" panose="02000503000000020004" pitchFamily="2" charset="0"/>
              </a:rPr>
              <a:t>, submit an inquiry to the </a:t>
            </a:r>
            <a:r>
              <a:rPr lang="en-US" b="1" i="0" u="none" strike="noStrike" dirty="0">
                <a:solidFill>
                  <a:srgbClr val="DE3700"/>
                </a:solidFill>
                <a:effectLst/>
                <a:latin typeface="Helvetica Neue" panose="02000503000000020004" pitchFamily="2" charset="0"/>
                <a:hlinkClick r:id="rId7"/>
              </a:rPr>
              <a:t>MOCS Service Desk</a:t>
            </a:r>
            <a:r>
              <a:rPr lang="en-US" b="0" i="0" u="none" strike="noStrike" dirty="0">
                <a:solidFill>
                  <a:srgbClr val="333333"/>
                </a:solidFill>
                <a:effectLst/>
                <a:latin typeface="Helvetica Neue" panose="02000503000000020004" pitchFamily="2" charset="0"/>
              </a:rPr>
              <a:t> or type this address on your browser </a:t>
            </a:r>
            <a:r>
              <a:rPr lang="en-US" b="1" i="0" u="none" strike="noStrike" dirty="0">
                <a:solidFill>
                  <a:srgbClr val="DE3700"/>
                </a:solidFill>
                <a:effectLst/>
                <a:latin typeface="Helvetica Neue" panose="02000503000000020004" pitchFamily="2" charset="0"/>
                <a:hlinkClick r:id="rId7"/>
              </a:rPr>
              <a:t>https://mocssupport.atlassian.net/servicedesk/customer/portal/8</a:t>
            </a:r>
            <a:r>
              <a:rPr lang="en-US" b="0" i="0" u="none" strike="noStrike" dirty="0">
                <a:solidFill>
                  <a:srgbClr val="333333"/>
                </a:solidFill>
                <a:effectLst/>
                <a:latin typeface="Helvetica Neue" panose="02000503000000020004" pitchFamily="2" charset="0"/>
              </a:rPr>
              <a:t>.</a:t>
            </a:r>
          </a:p>
          <a:p>
            <a:endParaRPr lang="en-US" dirty="0"/>
          </a:p>
        </p:txBody>
      </p:sp>
    </p:spTree>
    <p:extLst>
      <p:ext uri="{BB962C8B-B14F-4D97-AF65-F5344CB8AC3E}">
        <p14:creationId xmlns:p14="http://schemas.microsoft.com/office/powerpoint/2010/main" val="402513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649F-6B86-4475-8037-A0B538ED841A}"/>
              </a:ext>
            </a:extLst>
          </p:cNvPr>
          <p:cNvSpPr>
            <a:spLocks noGrp="1"/>
          </p:cNvSpPr>
          <p:nvPr>
            <p:ph type="ctrTitle" idx="4294967295"/>
          </p:nvPr>
        </p:nvSpPr>
        <p:spPr>
          <a:xfrm>
            <a:off x="802386" y="1298448"/>
            <a:ext cx="2444016" cy="3255264"/>
          </a:xfrm>
        </p:spPr>
        <p:txBody>
          <a:bodyPr vert="horz" lIns="91440" tIns="45720" rIns="91440" bIns="45720" rtlCol="0" anchor="b">
            <a:normAutofit/>
          </a:bodyPr>
          <a:lstStyle/>
          <a:p>
            <a:r>
              <a:rPr lang="en-US" sz="5900" spc="-100"/>
              <a:t> </a:t>
            </a:r>
          </a:p>
        </p:txBody>
      </p:sp>
      <p:graphicFrame>
        <p:nvGraphicFramePr>
          <p:cNvPr id="4" name="Table 4">
            <a:extLst>
              <a:ext uri="{FF2B5EF4-FFF2-40B4-BE49-F238E27FC236}">
                <a16:creationId xmlns:a16="http://schemas.microsoft.com/office/drawing/2014/main" id="{CFCB3563-AEAA-4F77-98D8-3532699E7812}"/>
              </a:ext>
            </a:extLst>
          </p:cNvPr>
          <p:cNvGraphicFramePr>
            <a:graphicFrameLocks noGrp="1"/>
          </p:cNvGraphicFramePr>
          <p:nvPr/>
        </p:nvGraphicFramePr>
        <p:xfrm>
          <a:off x="3657601" y="759598"/>
          <a:ext cx="5107814" cy="5183999"/>
        </p:xfrm>
        <a:graphic>
          <a:graphicData uri="http://schemas.openxmlformats.org/drawingml/2006/table">
            <a:tbl>
              <a:tblPr firstRow="1" bandRow="1">
                <a:tableStyleId>{5C22544A-7EE6-4342-B048-85BDC9FD1C3A}</a:tableStyleId>
              </a:tblPr>
              <a:tblGrid>
                <a:gridCol w="1383254">
                  <a:extLst>
                    <a:ext uri="{9D8B030D-6E8A-4147-A177-3AD203B41FA5}">
                      <a16:colId xmlns:a16="http://schemas.microsoft.com/office/drawing/2014/main" val="3585608726"/>
                    </a:ext>
                  </a:extLst>
                </a:gridCol>
                <a:gridCol w="3724560">
                  <a:extLst>
                    <a:ext uri="{9D8B030D-6E8A-4147-A177-3AD203B41FA5}">
                      <a16:colId xmlns:a16="http://schemas.microsoft.com/office/drawing/2014/main" val="3751694204"/>
                    </a:ext>
                  </a:extLst>
                </a:gridCol>
              </a:tblGrid>
              <a:tr h="463414">
                <a:tc>
                  <a:txBody>
                    <a:bodyPr/>
                    <a:lstStyle/>
                    <a:p>
                      <a:r>
                        <a:rPr lang="en-US" sz="1700"/>
                        <a:t>Acronym</a:t>
                      </a:r>
                    </a:p>
                  </a:txBody>
                  <a:tcPr marL="84080" marR="84080" marT="42040" marB="42040"/>
                </a:tc>
                <a:tc>
                  <a:txBody>
                    <a:bodyPr/>
                    <a:lstStyle/>
                    <a:p>
                      <a:endParaRPr lang="en-US" sz="1700"/>
                    </a:p>
                  </a:txBody>
                  <a:tcPr marL="84080" marR="84080" marT="42040" marB="42040"/>
                </a:tc>
                <a:extLst>
                  <a:ext uri="{0D108BD9-81ED-4DB2-BD59-A6C34878D82A}">
                    <a16:rowId xmlns:a16="http://schemas.microsoft.com/office/drawing/2014/main" val="3067162091"/>
                  </a:ext>
                </a:extLst>
              </a:tr>
              <a:tr h="460993">
                <a:tc>
                  <a:txBody>
                    <a:bodyPr/>
                    <a:lstStyle/>
                    <a:p>
                      <a:r>
                        <a:rPr lang="en-US" sz="1700" b="1" dirty="0"/>
                        <a:t>MOCS</a:t>
                      </a:r>
                      <a:endParaRPr lang="en-US" sz="1700" dirty="0"/>
                    </a:p>
                  </a:txBody>
                  <a:tcPr marL="84080" marR="84080" marT="42040" marB="42040"/>
                </a:tc>
                <a:tc>
                  <a:txBody>
                    <a:bodyPr/>
                    <a:lstStyle/>
                    <a:p>
                      <a:r>
                        <a:rPr lang="en-US" sz="1700" dirty="0"/>
                        <a:t>Mayor’s Office of Contract Services </a:t>
                      </a:r>
                    </a:p>
                  </a:txBody>
                  <a:tcPr marL="84080" marR="84080" marT="42040" marB="42040"/>
                </a:tc>
                <a:extLst>
                  <a:ext uri="{0D108BD9-81ED-4DB2-BD59-A6C34878D82A}">
                    <a16:rowId xmlns:a16="http://schemas.microsoft.com/office/drawing/2014/main" val="4282234713"/>
                  </a:ext>
                </a:extLst>
              </a:tr>
              <a:tr h="627352">
                <a:tc>
                  <a:txBody>
                    <a:bodyPr/>
                    <a:lstStyle/>
                    <a:p>
                      <a:r>
                        <a:rPr lang="en-US" sz="1700" b="1"/>
                        <a:t>PassPort System</a:t>
                      </a:r>
                    </a:p>
                  </a:txBody>
                  <a:tcPr marL="84080" marR="84080" marT="42040" marB="42040"/>
                </a:tc>
                <a:tc>
                  <a:txBody>
                    <a:bodyPr/>
                    <a:lstStyle/>
                    <a:p>
                      <a:r>
                        <a:rPr lang="en-US" sz="1700" dirty="0"/>
                        <a:t>Procurement and Sourcing Solutions Portal </a:t>
                      </a:r>
                    </a:p>
                  </a:txBody>
                  <a:tcPr marL="84080" marR="84080" marT="42040" marB="42040"/>
                </a:tc>
                <a:extLst>
                  <a:ext uri="{0D108BD9-81ED-4DB2-BD59-A6C34878D82A}">
                    <a16:rowId xmlns:a16="http://schemas.microsoft.com/office/drawing/2014/main" val="2228581690"/>
                  </a:ext>
                </a:extLst>
              </a:tr>
              <a:tr h="627352">
                <a:tc>
                  <a:txBody>
                    <a:bodyPr/>
                    <a:lstStyle/>
                    <a:p>
                      <a:r>
                        <a:rPr lang="en-US" sz="1700" b="1" dirty="0"/>
                        <a:t>HHS</a:t>
                      </a:r>
                      <a:endParaRPr lang="en-US" sz="1700" dirty="0"/>
                    </a:p>
                  </a:txBody>
                  <a:tcPr marL="84080" marR="84080" marT="42040" marB="42040"/>
                </a:tc>
                <a:tc>
                  <a:txBody>
                    <a:bodyPr/>
                    <a:lstStyle/>
                    <a:p>
                      <a:r>
                        <a:rPr lang="en-US" sz="1700" dirty="0"/>
                        <a:t>Accelerator Health &amp; Human Services Solicitation </a:t>
                      </a:r>
                    </a:p>
                  </a:txBody>
                  <a:tcPr marL="84080" marR="84080" marT="42040" marB="42040"/>
                </a:tc>
                <a:extLst>
                  <a:ext uri="{0D108BD9-81ED-4DB2-BD59-A6C34878D82A}">
                    <a16:rowId xmlns:a16="http://schemas.microsoft.com/office/drawing/2014/main" val="2846131685"/>
                  </a:ext>
                </a:extLst>
              </a:tr>
              <a:tr h="512436">
                <a:tc>
                  <a:txBody>
                    <a:bodyPr/>
                    <a:lstStyle/>
                    <a:p>
                      <a:r>
                        <a:rPr lang="en-US" sz="1700" b="1" dirty="0"/>
                        <a:t>OMB</a:t>
                      </a:r>
                      <a:endParaRPr lang="en-US" sz="1700" dirty="0"/>
                    </a:p>
                  </a:txBody>
                  <a:tcPr marL="84080" marR="84080" marT="42040" marB="42040"/>
                </a:tc>
                <a:tc>
                  <a:txBody>
                    <a:bodyPr/>
                    <a:lstStyle/>
                    <a:p>
                      <a:r>
                        <a:rPr lang="en-US" sz="1700" dirty="0"/>
                        <a:t>Office of Management and Budget </a:t>
                      </a:r>
                    </a:p>
                  </a:txBody>
                  <a:tcPr marL="84080" marR="84080" marT="42040" marB="42040"/>
                </a:tc>
                <a:extLst>
                  <a:ext uri="{0D108BD9-81ED-4DB2-BD59-A6C34878D82A}">
                    <a16:rowId xmlns:a16="http://schemas.microsoft.com/office/drawing/2014/main" val="3545369235"/>
                  </a:ext>
                </a:extLst>
              </a:tr>
              <a:tr h="373020">
                <a:tc>
                  <a:txBody>
                    <a:bodyPr/>
                    <a:lstStyle/>
                    <a:p>
                      <a:r>
                        <a:rPr lang="en-US" sz="1700" b="1"/>
                        <a:t>ACS</a:t>
                      </a:r>
                      <a:endParaRPr lang="en-US" sz="1700"/>
                    </a:p>
                  </a:txBody>
                  <a:tcPr marL="84080" marR="84080" marT="42040" marB="42040"/>
                </a:tc>
                <a:tc>
                  <a:txBody>
                    <a:bodyPr/>
                    <a:lstStyle/>
                    <a:p>
                      <a:r>
                        <a:rPr lang="en-US" sz="1700" dirty="0"/>
                        <a:t>American Community Survey </a:t>
                      </a:r>
                    </a:p>
                  </a:txBody>
                  <a:tcPr marL="84080" marR="84080" marT="42040" marB="42040"/>
                </a:tc>
                <a:extLst>
                  <a:ext uri="{0D108BD9-81ED-4DB2-BD59-A6C34878D82A}">
                    <a16:rowId xmlns:a16="http://schemas.microsoft.com/office/drawing/2014/main" val="847709722"/>
                  </a:ext>
                </a:extLst>
              </a:tr>
              <a:tr h="373020">
                <a:tc>
                  <a:txBody>
                    <a:bodyPr/>
                    <a:lstStyle/>
                    <a:p>
                      <a:r>
                        <a:rPr lang="en-US" sz="1700" b="1"/>
                        <a:t>PPB</a:t>
                      </a:r>
                      <a:endParaRPr lang="en-US" sz="1700"/>
                    </a:p>
                  </a:txBody>
                  <a:tcPr marL="84080" marR="84080" marT="42040" marB="42040"/>
                </a:tc>
                <a:tc>
                  <a:txBody>
                    <a:bodyPr/>
                    <a:lstStyle/>
                    <a:p>
                      <a:r>
                        <a:rPr lang="en-US" sz="1700" dirty="0"/>
                        <a:t>Procurement Policy Board </a:t>
                      </a:r>
                    </a:p>
                  </a:txBody>
                  <a:tcPr marL="84080" marR="84080" marT="42040" marB="42040"/>
                </a:tc>
                <a:extLst>
                  <a:ext uri="{0D108BD9-81ED-4DB2-BD59-A6C34878D82A}">
                    <a16:rowId xmlns:a16="http://schemas.microsoft.com/office/drawing/2014/main" val="2746432043"/>
                  </a:ext>
                </a:extLst>
              </a:tr>
              <a:tr h="373020">
                <a:tc>
                  <a:txBody>
                    <a:bodyPr/>
                    <a:lstStyle/>
                    <a:p>
                      <a:r>
                        <a:rPr lang="en-US" sz="1700" b="1"/>
                        <a:t>COIB</a:t>
                      </a:r>
                      <a:endParaRPr lang="en-US" sz="1700"/>
                    </a:p>
                  </a:txBody>
                  <a:tcPr marL="84080" marR="84080" marT="42040" marB="42040"/>
                </a:tc>
                <a:tc>
                  <a:txBody>
                    <a:bodyPr/>
                    <a:lstStyle/>
                    <a:p>
                      <a:r>
                        <a:rPr lang="en-US" sz="1700" dirty="0"/>
                        <a:t>City’s Conflict of Interest Board </a:t>
                      </a:r>
                    </a:p>
                  </a:txBody>
                  <a:tcPr marL="84080" marR="84080" marT="42040" marB="42040"/>
                </a:tc>
                <a:extLst>
                  <a:ext uri="{0D108BD9-81ED-4DB2-BD59-A6C34878D82A}">
                    <a16:rowId xmlns:a16="http://schemas.microsoft.com/office/drawing/2014/main" val="1558488576"/>
                  </a:ext>
                </a:extLst>
              </a:tr>
              <a:tr h="627352">
                <a:tc>
                  <a:txBody>
                    <a:bodyPr/>
                    <a:lstStyle/>
                    <a:p>
                      <a:r>
                        <a:rPr lang="en-US" sz="1700" b="1"/>
                        <a:t>EIN</a:t>
                      </a:r>
                      <a:endParaRPr lang="en-US" sz="1700"/>
                    </a:p>
                  </a:txBody>
                  <a:tcPr marL="84080" marR="84080" marT="42040" marB="42040"/>
                </a:tc>
                <a:tc>
                  <a:txBody>
                    <a:bodyPr/>
                    <a:lstStyle/>
                    <a:p>
                      <a:r>
                        <a:rPr lang="en-US" sz="1700" dirty="0"/>
                        <a:t>Federal Employer Identification Number </a:t>
                      </a:r>
                    </a:p>
                  </a:txBody>
                  <a:tcPr marL="84080" marR="84080" marT="42040" marB="42040"/>
                </a:tc>
                <a:extLst>
                  <a:ext uri="{0D108BD9-81ED-4DB2-BD59-A6C34878D82A}">
                    <a16:rowId xmlns:a16="http://schemas.microsoft.com/office/drawing/2014/main" val="67874431"/>
                  </a:ext>
                </a:extLst>
              </a:tr>
              <a:tr h="373020">
                <a:tc>
                  <a:txBody>
                    <a:bodyPr/>
                    <a:lstStyle/>
                    <a:p>
                      <a:r>
                        <a:rPr lang="en-US" sz="1700" b="1"/>
                        <a:t>DCLA</a:t>
                      </a:r>
                      <a:endParaRPr lang="en-US" sz="1700"/>
                    </a:p>
                  </a:txBody>
                  <a:tcPr marL="84080" marR="84080" marT="42040" marB="42040"/>
                </a:tc>
                <a:tc>
                  <a:txBody>
                    <a:bodyPr/>
                    <a:lstStyle/>
                    <a:p>
                      <a:r>
                        <a:rPr lang="en-US" sz="1700" dirty="0"/>
                        <a:t>Department of Cultural Affairs</a:t>
                      </a:r>
                    </a:p>
                  </a:txBody>
                  <a:tcPr marL="84080" marR="84080" marT="42040" marB="42040"/>
                </a:tc>
                <a:extLst>
                  <a:ext uri="{0D108BD9-81ED-4DB2-BD59-A6C34878D82A}">
                    <a16:rowId xmlns:a16="http://schemas.microsoft.com/office/drawing/2014/main" val="4106693468"/>
                  </a:ext>
                </a:extLst>
              </a:tr>
              <a:tr h="373020">
                <a:tc>
                  <a:txBody>
                    <a:bodyPr/>
                    <a:lstStyle/>
                    <a:p>
                      <a:r>
                        <a:rPr lang="en-US" sz="1700" b="1"/>
                        <a:t>CDF</a:t>
                      </a:r>
                      <a:endParaRPr lang="en-US" sz="1700"/>
                    </a:p>
                  </a:txBody>
                  <a:tcPr marL="84080" marR="84080" marT="42040" marB="42040"/>
                </a:tc>
                <a:tc>
                  <a:txBody>
                    <a:bodyPr/>
                    <a:lstStyle/>
                    <a:p>
                      <a:r>
                        <a:rPr lang="en-US" sz="1700" dirty="0"/>
                        <a:t>Cultural Development Fund </a:t>
                      </a:r>
                    </a:p>
                  </a:txBody>
                  <a:tcPr marL="84080" marR="84080" marT="42040" marB="42040"/>
                </a:tc>
                <a:extLst>
                  <a:ext uri="{0D108BD9-81ED-4DB2-BD59-A6C34878D82A}">
                    <a16:rowId xmlns:a16="http://schemas.microsoft.com/office/drawing/2014/main" val="847514394"/>
                  </a:ext>
                </a:extLst>
              </a:tr>
            </a:tbl>
          </a:graphicData>
        </a:graphic>
      </p:graphicFrame>
      <p:pic>
        <p:nvPicPr>
          <p:cNvPr id="1026" name="Picture 2" descr="ACRONYM: Synonyms and Related Words. What is Another Word for ACRONYM? -  GrammarTOP.com">
            <a:extLst>
              <a:ext uri="{FF2B5EF4-FFF2-40B4-BE49-F238E27FC236}">
                <a16:creationId xmlns:a16="http://schemas.microsoft.com/office/drawing/2014/main" id="{958D727B-4830-47BE-BE3C-A7E76FBAF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05665"/>
            <a:ext cx="6127414" cy="344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87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21C85-3342-EB4C-AC65-3A4472F50799}"/>
              </a:ext>
            </a:extLst>
          </p:cNvPr>
          <p:cNvSpPr>
            <a:spLocks noGrp="1"/>
          </p:cNvSpPr>
          <p:nvPr>
            <p:ph type="body" idx="1"/>
          </p:nvPr>
        </p:nvSpPr>
        <p:spPr/>
        <p:txBody>
          <a:bodyPr/>
          <a:lstStyle/>
          <a:p>
            <a:r>
              <a:rPr lang="en-US" dirty="0"/>
              <a:t>Jeri Mendelsohn – </a:t>
            </a:r>
            <a:r>
              <a:rPr lang="en-US" dirty="0" err="1"/>
              <a:t>NonProfit</a:t>
            </a:r>
            <a:r>
              <a:rPr lang="en-US" dirty="0"/>
              <a:t> Help Desk Facilitator</a:t>
            </a:r>
          </a:p>
          <a:p>
            <a:r>
              <a:rPr lang="en-US" dirty="0" err="1"/>
              <a:t>jeri@nphd.org</a:t>
            </a:r>
            <a:r>
              <a:rPr lang="en-US" dirty="0"/>
              <a:t> </a:t>
            </a:r>
          </a:p>
        </p:txBody>
      </p:sp>
      <p:pic>
        <p:nvPicPr>
          <p:cNvPr id="4" name="Picture 4" descr="A picture containing drawing, food&#10;&#10;Description generated with very high confidence">
            <a:extLst>
              <a:ext uri="{FF2B5EF4-FFF2-40B4-BE49-F238E27FC236}">
                <a16:creationId xmlns:a16="http://schemas.microsoft.com/office/drawing/2014/main" id="{A47E7E82-8860-8648-A5D8-BD64CB18F5B9}"/>
              </a:ext>
            </a:extLst>
          </p:cNvPr>
          <p:cNvPicPr>
            <a:picLocks noChangeAspect="1"/>
          </p:cNvPicPr>
          <p:nvPr/>
        </p:nvPicPr>
        <p:blipFill>
          <a:blip r:embed="rId2"/>
          <a:stretch>
            <a:fillRect/>
          </a:stretch>
        </p:blipFill>
        <p:spPr>
          <a:xfrm>
            <a:off x="7096394" y="5578124"/>
            <a:ext cx="1304656" cy="1050970"/>
          </a:xfrm>
          <a:prstGeom prst="rect">
            <a:avLst/>
          </a:prstGeom>
        </p:spPr>
      </p:pic>
      <p:pic>
        <p:nvPicPr>
          <p:cNvPr id="5" name="Picture 5" descr="Text&#10;&#10;Description automatically generated">
            <a:extLst>
              <a:ext uri="{FF2B5EF4-FFF2-40B4-BE49-F238E27FC236}">
                <a16:creationId xmlns:a16="http://schemas.microsoft.com/office/drawing/2014/main" id="{964F2A87-71C5-412B-9189-025A835F434B}"/>
              </a:ext>
            </a:extLst>
          </p:cNvPr>
          <p:cNvPicPr>
            <a:picLocks noChangeAspect="1"/>
          </p:cNvPicPr>
          <p:nvPr/>
        </p:nvPicPr>
        <p:blipFill>
          <a:blip r:embed="rId3"/>
          <a:stretch>
            <a:fillRect/>
          </a:stretch>
        </p:blipFill>
        <p:spPr>
          <a:xfrm>
            <a:off x="2773218" y="1104106"/>
            <a:ext cx="5837381" cy="3264333"/>
          </a:xfrm>
          <a:prstGeom prst="rect">
            <a:avLst/>
          </a:prstGeom>
        </p:spPr>
      </p:pic>
      <p:pic>
        <p:nvPicPr>
          <p:cNvPr id="6" name="Picture 6" descr="Logo, company name&#10;&#10;Description automatically generated">
            <a:extLst>
              <a:ext uri="{FF2B5EF4-FFF2-40B4-BE49-F238E27FC236}">
                <a16:creationId xmlns:a16="http://schemas.microsoft.com/office/drawing/2014/main" id="{E3246EFC-1A5B-4401-84AC-C5AC6006F037}"/>
              </a:ext>
            </a:extLst>
          </p:cNvPr>
          <p:cNvPicPr>
            <a:picLocks noChangeAspect="1"/>
          </p:cNvPicPr>
          <p:nvPr/>
        </p:nvPicPr>
        <p:blipFill>
          <a:blip r:embed="rId4"/>
          <a:stretch>
            <a:fillRect/>
          </a:stretch>
        </p:blipFill>
        <p:spPr>
          <a:xfrm>
            <a:off x="205638" y="6096000"/>
            <a:ext cx="623192" cy="642981"/>
          </a:xfrm>
          <a:prstGeom prst="rect">
            <a:avLst/>
          </a:prstGeom>
        </p:spPr>
      </p:pic>
    </p:spTree>
    <p:extLst>
      <p:ext uri="{BB962C8B-B14F-4D97-AF65-F5344CB8AC3E}">
        <p14:creationId xmlns:p14="http://schemas.microsoft.com/office/powerpoint/2010/main" val="5371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16EEA36-AE6F-42B1-96E3-E64E4A1CD7DD}"/>
              </a:ext>
            </a:extLst>
          </p:cNvPr>
          <p:cNvSpPr>
            <a:spLocks noGrp="1"/>
          </p:cNvSpPr>
          <p:nvPr>
            <p:ph type="ctrTitle"/>
          </p:nvPr>
        </p:nvSpPr>
        <p:spPr>
          <a:xfrm>
            <a:off x="802386" y="4590661"/>
            <a:ext cx="7658146" cy="1065690"/>
          </a:xfrm>
        </p:spPr>
        <p:txBody>
          <a:bodyPr>
            <a:normAutofit/>
          </a:bodyPr>
          <a:lstStyle/>
          <a:p>
            <a:r>
              <a:rPr lang="en-US" sz="4000" dirty="0"/>
              <a:t>An Intro to Discretionary Funding</a:t>
            </a:r>
          </a:p>
        </p:txBody>
      </p:sp>
      <p:sp>
        <p:nvSpPr>
          <p:cNvPr id="4" name="Text Placeholder 3">
            <a:extLst>
              <a:ext uri="{FF2B5EF4-FFF2-40B4-BE49-F238E27FC236}">
                <a16:creationId xmlns:a16="http://schemas.microsoft.com/office/drawing/2014/main" id="{738673D8-A4C4-4E82-AA18-F881EE1B25BC}"/>
              </a:ext>
            </a:extLst>
          </p:cNvPr>
          <p:cNvSpPr>
            <a:spLocks noGrp="1"/>
          </p:cNvSpPr>
          <p:nvPr>
            <p:ph type="subTitle" idx="1"/>
          </p:nvPr>
        </p:nvSpPr>
        <p:spPr>
          <a:xfrm>
            <a:off x="825010" y="5666792"/>
            <a:ext cx="7635522" cy="542592"/>
          </a:xfrm>
        </p:spPr>
        <p:txBody>
          <a:bodyPr>
            <a:normAutofit/>
          </a:bodyPr>
          <a:lstStyle/>
          <a:p>
            <a:r>
              <a:rPr lang="en-US" dirty="0"/>
              <a:t>NonProfit HelpDesk</a:t>
            </a:r>
          </a:p>
        </p:txBody>
      </p:sp>
      <p:pic>
        <p:nvPicPr>
          <p:cNvPr id="12" name="Picture 12" descr="Icon&#10;&#10;Description automatically generated">
            <a:extLst>
              <a:ext uri="{FF2B5EF4-FFF2-40B4-BE49-F238E27FC236}">
                <a16:creationId xmlns:a16="http://schemas.microsoft.com/office/drawing/2014/main" id="{49628901-6F5D-4802-B7DB-F67B5B74A5E5}"/>
              </a:ext>
            </a:extLst>
          </p:cNvPr>
          <p:cNvPicPr>
            <a:picLocks noChangeAspect="1"/>
          </p:cNvPicPr>
          <p:nvPr/>
        </p:nvPicPr>
        <p:blipFill>
          <a:blip r:embed="rId2"/>
          <a:stretch>
            <a:fillRect/>
          </a:stretch>
        </p:blipFill>
        <p:spPr>
          <a:xfrm>
            <a:off x="904290" y="484632"/>
            <a:ext cx="7774329" cy="3556755"/>
          </a:xfrm>
          <a:prstGeom prst="rect">
            <a:avLst/>
          </a:prstGeom>
        </p:spPr>
      </p:pic>
      <p:pic>
        <p:nvPicPr>
          <p:cNvPr id="7" name="Picture 6" descr="Logo, company name&#10;&#10;Description automatically generated">
            <a:extLst>
              <a:ext uri="{FF2B5EF4-FFF2-40B4-BE49-F238E27FC236}">
                <a16:creationId xmlns:a16="http://schemas.microsoft.com/office/drawing/2014/main" id="{45B459EB-9238-4106-804B-6F9557FE92CE}"/>
              </a:ext>
            </a:extLst>
          </p:cNvPr>
          <p:cNvPicPr>
            <a:picLocks noChangeAspect="1"/>
          </p:cNvPicPr>
          <p:nvPr/>
        </p:nvPicPr>
        <p:blipFill>
          <a:blip r:embed="rId3"/>
          <a:stretch>
            <a:fillRect/>
          </a:stretch>
        </p:blipFill>
        <p:spPr>
          <a:xfrm>
            <a:off x="205638" y="6096000"/>
            <a:ext cx="623192" cy="642981"/>
          </a:xfrm>
          <a:prstGeom prst="rect">
            <a:avLst/>
          </a:prstGeom>
        </p:spPr>
      </p:pic>
    </p:spTree>
    <p:extLst>
      <p:ext uri="{BB962C8B-B14F-4D97-AF65-F5344CB8AC3E}">
        <p14:creationId xmlns:p14="http://schemas.microsoft.com/office/powerpoint/2010/main" val="415351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1" name="Rectangle 100">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 name="Rectangle 102">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9EA722-0D5A-4D72-AA61-8B72C99F2FA6}"/>
              </a:ext>
            </a:extLst>
          </p:cNvPr>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Jeri Mendelsohn, LCSW </a:t>
            </a:r>
            <a:endParaRPr lang="en-US" sz="5900" spc="-100" dirty="0"/>
          </a:p>
        </p:txBody>
      </p:sp>
      <p:sp>
        <p:nvSpPr>
          <p:cNvPr id="4" name="Text Placeholder 3">
            <a:extLst>
              <a:ext uri="{FF2B5EF4-FFF2-40B4-BE49-F238E27FC236}">
                <a16:creationId xmlns:a16="http://schemas.microsoft.com/office/drawing/2014/main" id="{5909D144-986A-4FF0-9727-297161FCA0C9}"/>
              </a:ext>
            </a:extLst>
          </p:cNvPr>
          <p:cNvSpPr>
            <a:spLocks noGrp="1"/>
          </p:cNvSpPr>
          <p:nvPr>
            <p:ph type="body" sz="half" idx="2"/>
          </p:nvPr>
        </p:nvSpPr>
        <p:spPr>
          <a:xfrm>
            <a:off x="825010" y="5666792"/>
            <a:ext cx="7635522" cy="542592"/>
          </a:xfrm>
        </p:spPr>
        <p:txBody>
          <a:bodyPr vert="horz" lIns="91440" tIns="45720" rIns="91440" bIns="45720" rtlCol="0" anchor="t">
            <a:normAutofit/>
          </a:bodyPr>
          <a:lstStyle/>
          <a:p>
            <a:pPr>
              <a:lnSpc>
                <a:spcPct val="90000"/>
              </a:lnSpc>
              <a:spcBef>
                <a:spcPts val="1200"/>
              </a:spcBef>
            </a:pPr>
            <a:r>
              <a:rPr lang="en-US" sz="2200" dirty="0">
                <a:solidFill>
                  <a:schemeClr val="accent1">
                    <a:lumMod val="20000"/>
                    <a:lumOff val="80000"/>
                  </a:schemeClr>
                </a:solidFill>
              </a:rPr>
              <a:t>NPHD Capacity Building Facilitator</a:t>
            </a:r>
          </a:p>
        </p:txBody>
      </p:sp>
      <p:pic>
        <p:nvPicPr>
          <p:cNvPr id="3" name="Picture 2">
            <a:extLst>
              <a:ext uri="{FF2B5EF4-FFF2-40B4-BE49-F238E27FC236}">
                <a16:creationId xmlns:a16="http://schemas.microsoft.com/office/drawing/2014/main" id="{58A028B9-9131-791D-5516-A2B5B2156D05}"/>
              </a:ext>
            </a:extLst>
          </p:cNvPr>
          <p:cNvPicPr>
            <a:picLocks noChangeAspect="1"/>
          </p:cNvPicPr>
          <p:nvPr/>
        </p:nvPicPr>
        <p:blipFill rotWithShape="1">
          <a:blip r:embed="rId3"/>
          <a:srcRect l="17341" r="18342" b="1"/>
          <a:stretch/>
        </p:blipFill>
        <p:spPr>
          <a:xfrm>
            <a:off x="1308835" y="484632"/>
            <a:ext cx="2570361" cy="3556755"/>
          </a:xfrm>
          <a:prstGeom prst="rect">
            <a:avLst/>
          </a:prstGeom>
        </p:spPr>
      </p:pic>
      <p:pic>
        <p:nvPicPr>
          <p:cNvPr id="16" name="Picture 9" descr="Logo, company name&#10;&#10;Description automatically generated">
            <a:extLst>
              <a:ext uri="{FF2B5EF4-FFF2-40B4-BE49-F238E27FC236}">
                <a16:creationId xmlns:a16="http://schemas.microsoft.com/office/drawing/2014/main" id="{0B441901-9DB9-4AC5-BB29-C4F9627D4905}"/>
              </a:ext>
            </a:extLst>
          </p:cNvPr>
          <p:cNvPicPr>
            <a:picLocks noChangeAspect="1"/>
          </p:cNvPicPr>
          <p:nvPr/>
        </p:nvPicPr>
        <p:blipFill rotWithShape="1">
          <a:blip r:embed="rId4"/>
          <a:srcRect l="13693" r="14010" b="5"/>
          <a:stretch/>
        </p:blipFill>
        <p:spPr>
          <a:xfrm>
            <a:off x="5264206" y="484632"/>
            <a:ext cx="2571556" cy="3556755"/>
          </a:xfrm>
          <a:prstGeom prst="rect">
            <a:avLst/>
          </a:prstGeom>
        </p:spPr>
      </p:pic>
      <p:pic>
        <p:nvPicPr>
          <p:cNvPr id="36" name="Picture 6" descr="Logo, company name&#10;&#10;Description automatically generated">
            <a:extLst>
              <a:ext uri="{FF2B5EF4-FFF2-40B4-BE49-F238E27FC236}">
                <a16:creationId xmlns:a16="http://schemas.microsoft.com/office/drawing/2014/main" id="{47620FC2-5C84-4F41-9835-E45D4BFC2426}"/>
              </a:ext>
            </a:extLst>
          </p:cNvPr>
          <p:cNvPicPr>
            <a:picLocks noChangeAspect="1"/>
          </p:cNvPicPr>
          <p:nvPr/>
        </p:nvPicPr>
        <p:blipFill>
          <a:blip r:embed="rId5"/>
          <a:stretch>
            <a:fillRect/>
          </a:stretch>
        </p:blipFill>
        <p:spPr>
          <a:xfrm>
            <a:off x="205638" y="6096000"/>
            <a:ext cx="623192" cy="642981"/>
          </a:xfrm>
          <a:prstGeom prst="rect">
            <a:avLst/>
          </a:prstGeom>
        </p:spPr>
      </p:pic>
    </p:spTree>
    <p:extLst>
      <p:ext uri="{BB962C8B-B14F-4D97-AF65-F5344CB8AC3E}">
        <p14:creationId xmlns:p14="http://schemas.microsoft.com/office/powerpoint/2010/main" val="34650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0455" y="1066800"/>
            <a:ext cx="2885947" cy="3255264"/>
          </a:xfrm>
        </p:spPr>
        <p:txBody>
          <a:bodyPr>
            <a:normAutofit/>
          </a:bodyPr>
          <a:lstStyle/>
          <a:p>
            <a:r>
              <a:rPr lang="en-US" sz="3200" dirty="0"/>
              <a:t>Next Steps: For organizations awarded NYC Council</a:t>
            </a:r>
            <a:br>
              <a:rPr lang="en-US" sz="3200" dirty="0"/>
            </a:br>
            <a:r>
              <a:rPr lang="en-US" sz="3200" dirty="0"/>
              <a:t>Discretionary Funds</a:t>
            </a:r>
          </a:p>
        </p:txBody>
      </p:sp>
      <p:sp>
        <p:nvSpPr>
          <p:cNvPr id="3" name="Subtitle 2"/>
          <p:cNvSpPr>
            <a:spLocks noGrp="1"/>
          </p:cNvSpPr>
          <p:nvPr>
            <p:ph type="subTitle" idx="1"/>
          </p:nvPr>
        </p:nvSpPr>
        <p:spPr>
          <a:xfrm>
            <a:off x="311901" y="4482282"/>
            <a:ext cx="3125527" cy="1600200"/>
          </a:xfrm>
        </p:spPr>
        <p:txBody>
          <a:bodyPr>
            <a:noAutofit/>
          </a:bodyPr>
          <a:lstStyle/>
          <a:p>
            <a:r>
              <a:rPr lang="en-US" sz="1500" dirty="0">
                <a:effectLst>
                  <a:outerShdw blurRad="34925" dist="12700" dir="14400000" rotWithShape="0">
                    <a:prstClr val="black">
                      <a:alpha val="21000"/>
                    </a:prstClr>
                  </a:outerShdw>
                </a:effectLst>
                <a:ea typeface="+mn-lt"/>
                <a:cs typeface="+mn-lt"/>
              </a:rPr>
              <a:t>Fully subsidized by generous allocations from New York City Council Members. </a:t>
            </a:r>
          </a:p>
          <a:p>
            <a:r>
              <a:rPr lang="en-US" sz="1500" dirty="0">
                <a:effectLst>
                  <a:outerShdw blurRad="34925" dist="12700" dir="14400000" rotWithShape="0">
                    <a:prstClr val="black">
                      <a:alpha val="21000"/>
                    </a:prstClr>
                  </a:outerShdw>
                </a:effectLst>
                <a:ea typeface="+mn-lt"/>
                <a:cs typeface="+mn-lt"/>
              </a:rPr>
              <a:t>NPHD is a project of Jewish Community Council of Greater Coney Island (JCCGCI) </a:t>
            </a:r>
            <a:endParaRPr lang="en-US" sz="1500" dirty="0"/>
          </a:p>
        </p:txBody>
      </p:sp>
      <p:sp>
        <p:nvSpPr>
          <p:cNvPr id="35" name="Rectangle 34">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4545" y="758952"/>
            <a:ext cx="2534894"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7D1A26C-DCFB-460B-BE7B-FC2CA435D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772812"/>
            <a:ext cx="2136977" cy="178435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A picture containing drawing, food&#10;&#10;Description generated with very high confidence">
            <a:extLst>
              <a:ext uri="{FF2B5EF4-FFF2-40B4-BE49-F238E27FC236}">
                <a16:creationId xmlns:a16="http://schemas.microsoft.com/office/drawing/2014/main" id="{CB5FBD5D-47EF-064B-9060-41B2823E9B39}"/>
              </a:ext>
            </a:extLst>
          </p:cNvPr>
          <p:cNvPicPr>
            <a:picLocks noChangeAspect="1"/>
          </p:cNvPicPr>
          <p:nvPr/>
        </p:nvPicPr>
        <p:blipFill rotWithShape="1">
          <a:blip r:embed="rId3"/>
          <a:srcRect t="3831" r="-2" b="-2"/>
          <a:stretch/>
        </p:blipFill>
        <p:spPr>
          <a:xfrm>
            <a:off x="3958394" y="1452736"/>
            <a:ext cx="2305406" cy="1808796"/>
          </a:xfrm>
          <a:prstGeom prst="rect">
            <a:avLst/>
          </a:prstGeom>
        </p:spPr>
      </p:pic>
      <p:sp>
        <p:nvSpPr>
          <p:cNvPr id="39" name="Rectangle 38">
            <a:extLst>
              <a:ext uri="{FF2B5EF4-FFF2-40B4-BE49-F238E27FC236}">
                <a16:creationId xmlns:a16="http://schemas.microsoft.com/office/drawing/2014/main" id="{58DEA40E-A1A6-474E-BE3B-A06C929EB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4545" y="4115150"/>
            <a:ext cx="2534894"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A picture containing text&#10;&#10;Description automatically generated">
            <a:extLst>
              <a:ext uri="{FF2B5EF4-FFF2-40B4-BE49-F238E27FC236}">
                <a16:creationId xmlns:a16="http://schemas.microsoft.com/office/drawing/2014/main" id="{8CA8EC18-7F96-44BF-8267-1EBB39F0C151}"/>
              </a:ext>
            </a:extLst>
          </p:cNvPr>
          <p:cNvPicPr>
            <a:picLocks noChangeAspect="1"/>
          </p:cNvPicPr>
          <p:nvPr/>
        </p:nvPicPr>
        <p:blipFill>
          <a:blip r:embed="rId4"/>
          <a:stretch>
            <a:fillRect/>
          </a:stretch>
        </p:blipFill>
        <p:spPr>
          <a:xfrm>
            <a:off x="3956706" y="4737566"/>
            <a:ext cx="2286981" cy="748986"/>
          </a:xfrm>
          <a:prstGeom prst="rect">
            <a:avLst/>
          </a:prstGeom>
        </p:spPr>
      </p:pic>
      <p:sp>
        <p:nvSpPr>
          <p:cNvPr id="41" name="Rectangle 40">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8956" y="2722807"/>
            <a:ext cx="2136977"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Shape, logo&#10;&#10;Description automatically generated">
            <a:extLst>
              <a:ext uri="{FF2B5EF4-FFF2-40B4-BE49-F238E27FC236}">
                <a16:creationId xmlns:a16="http://schemas.microsoft.com/office/drawing/2014/main" id="{41F1D950-A772-4BB8-A58F-4BE10F83D425}"/>
              </a:ext>
            </a:extLst>
          </p:cNvPr>
          <p:cNvPicPr>
            <a:picLocks noChangeAspect="1"/>
          </p:cNvPicPr>
          <p:nvPr/>
        </p:nvPicPr>
        <p:blipFill>
          <a:blip r:embed="rId5"/>
          <a:stretch>
            <a:fillRect/>
          </a:stretch>
        </p:blipFill>
        <p:spPr>
          <a:xfrm>
            <a:off x="6601040" y="3561148"/>
            <a:ext cx="1892808" cy="1860117"/>
          </a:xfrm>
          <a:prstGeom prst="rect">
            <a:avLst/>
          </a:prstGeom>
        </p:spPr>
      </p:pic>
      <p:sp>
        <p:nvSpPr>
          <p:cNvPr id="43" name="Rectangle 42">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6" descr="Logo, company name&#10;&#10;Description automatically generated">
            <a:extLst>
              <a:ext uri="{FF2B5EF4-FFF2-40B4-BE49-F238E27FC236}">
                <a16:creationId xmlns:a16="http://schemas.microsoft.com/office/drawing/2014/main" id="{BE5C615E-E3B4-4BA6-BC86-9FE57108AF92}"/>
              </a:ext>
            </a:extLst>
          </p:cNvPr>
          <p:cNvPicPr>
            <a:picLocks noChangeAspect="1"/>
          </p:cNvPicPr>
          <p:nvPr/>
        </p:nvPicPr>
        <p:blipFill>
          <a:blip r:embed="rId6"/>
          <a:stretch>
            <a:fillRect/>
          </a:stretch>
        </p:blipFill>
        <p:spPr>
          <a:xfrm>
            <a:off x="6761797" y="850039"/>
            <a:ext cx="1571830" cy="1621742"/>
          </a:xfrm>
          <a:prstGeom prst="rect">
            <a:avLst/>
          </a:prstGeom>
        </p:spPr>
      </p:pic>
    </p:spTree>
    <p:extLst>
      <p:ext uri="{BB962C8B-B14F-4D97-AF65-F5344CB8AC3E}">
        <p14:creationId xmlns:p14="http://schemas.microsoft.com/office/powerpoint/2010/main" val="281083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AB72ED0-7560-4C57-98BA-5DF666C2F0A3}"/>
              </a:ext>
            </a:extLst>
          </p:cNvPr>
          <p:cNvSpPr>
            <a:spLocks noGrp="1"/>
          </p:cNvSpPr>
          <p:nvPr>
            <p:ph type="title"/>
          </p:nvPr>
        </p:nvSpPr>
        <p:spPr>
          <a:xfrm>
            <a:off x="1200565" y="1087374"/>
            <a:ext cx="6737617" cy="1000978"/>
          </a:xfrm>
        </p:spPr>
        <p:txBody>
          <a:bodyPr vert="horz" lIns="91440" tIns="45720" rIns="91440" bIns="45720" rtlCol="0" anchor="ctr">
            <a:normAutofit/>
          </a:bodyPr>
          <a:lstStyle/>
          <a:p>
            <a:r>
              <a:rPr lang="en-US" sz="3600" dirty="0"/>
              <a:t>Housekeeping Items </a:t>
            </a: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 Placeholder 3">
            <a:extLst>
              <a:ext uri="{FF2B5EF4-FFF2-40B4-BE49-F238E27FC236}">
                <a16:creationId xmlns:a16="http://schemas.microsoft.com/office/drawing/2014/main" id="{56E64FB7-A1C7-48D2-BEAE-CC048054E3C4}"/>
              </a:ext>
            </a:extLst>
          </p:cNvPr>
          <p:cNvSpPr>
            <a:spLocks noGrp="1"/>
          </p:cNvSpPr>
          <p:nvPr>
            <p:ph type="body" sz="half" idx="2"/>
          </p:nvPr>
        </p:nvSpPr>
        <p:spPr>
          <a:xfrm>
            <a:off x="1200564" y="2525464"/>
            <a:ext cx="7656010" cy="3564439"/>
          </a:xfrm>
        </p:spPr>
        <p:txBody>
          <a:bodyPr vert="horz" lIns="91440" tIns="45720" rIns="91440" bIns="45720" rtlCol="0" anchor="ctr">
            <a:normAutofit lnSpcReduction="10000"/>
          </a:bodyPr>
          <a:lstStyle/>
          <a:p>
            <a:pPr>
              <a:lnSpc>
                <a:spcPct val="90000"/>
              </a:lnSpc>
            </a:pPr>
            <a:r>
              <a:rPr lang="en-US" sz="2000" dirty="0">
                <a:solidFill>
                  <a:schemeClr val="tx1"/>
                </a:solidFill>
              </a:rPr>
              <a:t>To make this a productive workshop beneficial to all attendees, we ask the following: </a:t>
            </a:r>
          </a:p>
          <a:p>
            <a:endParaRPr lang="en-US" sz="2000" dirty="0">
              <a:solidFill>
                <a:schemeClr val="tx1"/>
              </a:solidFill>
            </a:endParaRPr>
          </a:p>
          <a:p>
            <a:pPr lvl="1" indent="-182880">
              <a:buFont typeface="Wingdings 2" pitchFamily="18" charset="2"/>
              <a:buChar char=""/>
            </a:pPr>
            <a:r>
              <a:rPr lang="en-US" sz="1800" dirty="0">
                <a:solidFill>
                  <a:schemeClr val="tx1"/>
                </a:solidFill>
              </a:rPr>
              <a:t>Keep yourself muted (bottom left corner of your screen) </a:t>
            </a:r>
          </a:p>
          <a:p>
            <a:pPr lvl="1" indent="-182880">
              <a:buFont typeface="Wingdings 2" pitchFamily="18" charset="2"/>
              <a:buChar char=""/>
            </a:pPr>
            <a:r>
              <a:rPr lang="en-US" sz="1800" dirty="0">
                <a:solidFill>
                  <a:schemeClr val="tx1"/>
                </a:solidFill>
              </a:rPr>
              <a:t>Update your screen name with First Name and Organization Name</a:t>
            </a:r>
          </a:p>
          <a:p>
            <a:pPr lvl="1" indent="-182880">
              <a:buFont typeface="Wingdings 2" pitchFamily="18" charset="2"/>
              <a:buChar char=""/>
            </a:pPr>
            <a:r>
              <a:rPr lang="en-US" sz="1800" dirty="0">
                <a:solidFill>
                  <a:schemeClr val="tx1"/>
                </a:solidFill>
              </a:rPr>
              <a:t>If you have a question, please use the "CHAT" feature or "RAISE"  your hand feature.</a:t>
            </a:r>
          </a:p>
          <a:p>
            <a:pPr lvl="1" indent="-182880">
              <a:buFont typeface="Wingdings 2" pitchFamily="18" charset="2"/>
              <a:buChar char=""/>
            </a:pPr>
            <a:r>
              <a:rPr lang="en-US" sz="1800" dirty="0">
                <a:solidFill>
                  <a:schemeClr val="tx1"/>
                </a:solidFill>
              </a:rPr>
              <a:t>On the chat, include Name, position, email address and phone number </a:t>
            </a:r>
          </a:p>
          <a:p>
            <a:pPr lvl="1" indent="-182880">
              <a:buFont typeface="Wingdings 2" pitchFamily="18" charset="2"/>
              <a:buChar char=""/>
            </a:pPr>
            <a:r>
              <a:rPr lang="en-US" sz="1800" dirty="0">
                <a:solidFill>
                  <a:schemeClr val="tx1"/>
                </a:solidFill>
              </a:rPr>
              <a:t>Copy of this presentation will be provided by email after the workshop. Also, this workshop will be recorded for future reference. </a:t>
            </a:r>
          </a:p>
          <a:p>
            <a:pPr lvl="1" indent="-182880">
              <a:buFont typeface="Wingdings 2" pitchFamily="18" charset="2"/>
              <a:buChar char=""/>
            </a:pPr>
            <a:r>
              <a:rPr lang="en-US" sz="1800" dirty="0">
                <a:solidFill>
                  <a:schemeClr val="tx1"/>
                </a:solidFill>
              </a:rPr>
              <a:t>Be respectful to others. We are all here to learn and have a positive networking experience</a:t>
            </a:r>
            <a:endParaRPr lang="en-US" dirty="0">
              <a:solidFill>
                <a:schemeClr val="tx1"/>
              </a:solidFill>
            </a:endParaRPr>
          </a:p>
        </p:txBody>
      </p:sp>
      <p:pic>
        <p:nvPicPr>
          <p:cNvPr id="12" name="Picture 6" descr="Logo, company name&#10;&#10;Description automatically generated">
            <a:extLst>
              <a:ext uri="{FF2B5EF4-FFF2-40B4-BE49-F238E27FC236}">
                <a16:creationId xmlns:a16="http://schemas.microsoft.com/office/drawing/2014/main" id="{DE1632B5-3791-41AA-8D43-5CE6C368A535}"/>
              </a:ext>
            </a:extLst>
          </p:cNvPr>
          <p:cNvPicPr>
            <a:picLocks noChangeAspect="1"/>
          </p:cNvPicPr>
          <p:nvPr/>
        </p:nvPicPr>
        <p:blipFill>
          <a:blip r:embed="rId2"/>
          <a:stretch>
            <a:fillRect/>
          </a:stretch>
        </p:blipFill>
        <p:spPr>
          <a:xfrm>
            <a:off x="205638" y="6096000"/>
            <a:ext cx="623192" cy="642981"/>
          </a:xfrm>
          <a:prstGeom prst="rect">
            <a:avLst/>
          </a:prstGeom>
        </p:spPr>
      </p:pic>
    </p:spTree>
    <p:extLst>
      <p:ext uri="{BB962C8B-B14F-4D97-AF65-F5344CB8AC3E}">
        <p14:creationId xmlns:p14="http://schemas.microsoft.com/office/powerpoint/2010/main" val="247131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300F8F-E1B0-493E-804E-DD540D0AA4F7}"/>
              </a:ext>
            </a:extLst>
          </p:cNvPr>
          <p:cNvSpPr>
            <a:spLocks noGrp="1"/>
          </p:cNvSpPr>
          <p:nvPr>
            <p:ph type="ctrTitle"/>
          </p:nvPr>
        </p:nvSpPr>
        <p:spPr>
          <a:xfrm>
            <a:off x="2791966" y="1298448"/>
            <a:ext cx="5390647" cy="2951819"/>
          </a:xfrm>
        </p:spPr>
        <p:txBody>
          <a:bodyPr anchor="b">
            <a:normAutofit fontScale="90000"/>
          </a:bodyPr>
          <a:lstStyle/>
          <a:p>
            <a:r>
              <a:rPr lang="en-US" sz="5000" dirty="0"/>
              <a:t>Next Steps: For organizations awarded NYC Council</a:t>
            </a:r>
            <a:br>
              <a:rPr lang="en-US" sz="5000" dirty="0"/>
            </a:br>
            <a:r>
              <a:rPr lang="en-US" sz="5000" dirty="0"/>
              <a:t>Discretionary Funds</a:t>
            </a:r>
          </a:p>
        </p:txBody>
      </p:sp>
      <p:sp>
        <p:nvSpPr>
          <p:cNvPr id="15" name="Rectangle 14">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0A9EBCF0-3866-4BD8-A788-BE38B60E0D2D}"/>
              </a:ext>
            </a:extLst>
          </p:cNvPr>
          <p:cNvSpPr>
            <a:spLocks noGrp="1"/>
          </p:cNvSpPr>
          <p:nvPr>
            <p:ph type="subTitle" idx="1"/>
          </p:nvPr>
        </p:nvSpPr>
        <p:spPr>
          <a:xfrm>
            <a:off x="2791966" y="5006151"/>
            <a:ext cx="5390647" cy="768116"/>
          </a:xfrm>
        </p:spPr>
        <p:txBody>
          <a:bodyPr anchor="t">
            <a:normAutofit fontScale="92500"/>
          </a:bodyPr>
          <a:lstStyle/>
          <a:p>
            <a:r>
              <a:rPr lang="en-US" sz="2100" dirty="0">
                <a:solidFill>
                  <a:schemeClr val="accent1"/>
                </a:solidFill>
              </a:rPr>
              <a:t>What is required for an organization to receive a contract, fulfill its requirements, and access funds!!</a:t>
            </a:r>
          </a:p>
        </p:txBody>
      </p:sp>
      <p:pic>
        <p:nvPicPr>
          <p:cNvPr id="4" name="Picture 6" descr="Logo, company name&#10;&#10;Description automatically generated">
            <a:extLst>
              <a:ext uri="{FF2B5EF4-FFF2-40B4-BE49-F238E27FC236}">
                <a16:creationId xmlns:a16="http://schemas.microsoft.com/office/drawing/2014/main" id="{0768256F-F57B-4ED2-A269-B5899669C3D3}"/>
              </a:ext>
            </a:extLst>
          </p:cNvPr>
          <p:cNvPicPr>
            <a:picLocks noChangeAspect="1"/>
          </p:cNvPicPr>
          <p:nvPr/>
        </p:nvPicPr>
        <p:blipFill>
          <a:blip r:embed="rId3"/>
          <a:stretch>
            <a:fillRect/>
          </a:stretch>
        </p:blipFill>
        <p:spPr>
          <a:xfrm>
            <a:off x="205638" y="6096000"/>
            <a:ext cx="623192" cy="642981"/>
          </a:xfrm>
          <a:prstGeom prst="rect">
            <a:avLst/>
          </a:prstGeom>
        </p:spPr>
      </p:pic>
    </p:spTree>
    <p:extLst>
      <p:ext uri="{BB962C8B-B14F-4D97-AF65-F5344CB8AC3E}">
        <p14:creationId xmlns:p14="http://schemas.microsoft.com/office/powerpoint/2010/main" val="11559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What is Discretionary Funding?</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66921" y="864108"/>
            <a:ext cx="4433008" cy="5120640"/>
          </a:xfrm>
        </p:spPr>
        <p:txBody>
          <a:bodyPr>
            <a:normAutofit/>
          </a:bodyPr>
          <a:lstStyle/>
          <a:p>
            <a:r>
              <a:rPr lang="en-US" sz="2400" dirty="0"/>
              <a:t>Discretionary funding is money in the City’s budget allocated to an eligible </a:t>
            </a:r>
            <a:r>
              <a:rPr lang="en-US" sz="2400" b="1" u="sng" dirty="0"/>
              <a:t>not-for-profit </a:t>
            </a:r>
            <a:r>
              <a:rPr lang="en-US" sz="2400" dirty="0"/>
              <a:t>organization by the Council or a Member of the Council. </a:t>
            </a:r>
          </a:p>
          <a:p>
            <a:r>
              <a:rPr lang="en-US" sz="2400" dirty="0"/>
              <a:t>This helps the City Council Members address local needs within their communities.</a:t>
            </a:r>
          </a:p>
          <a:p>
            <a:r>
              <a:rPr lang="en-US" sz="2400" dirty="0"/>
              <a:t>There are specific </a:t>
            </a:r>
            <a:r>
              <a:rPr lang="en-US" sz="2400" u="sng" dirty="0"/>
              <a:t>Discretionary Funding Policies and Procedures </a:t>
            </a:r>
            <a:r>
              <a:rPr lang="en-US" sz="2400" dirty="0"/>
              <a:t>that both Council Members and agencies need to follow.</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descr="Logo, company name&#10;&#10;Description automatically generated">
            <a:extLst>
              <a:ext uri="{FF2B5EF4-FFF2-40B4-BE49-F238E27FC236}">
                <a16:creationId xmlns:a16="http://schemas.microsoft.com/office/drawing/2014/main" id="{BAD20E58-4066-430A-9E5D-AEE94EE31837}"/>
              </a:ext>
            </a:extLst>
          </p:cNvPr>
          <p:cNvPicPr>
            <a:picLocks noChangeAspect="1"/>
          </p:cNvPicPr>
          <p:nvPr/>
        </p:nvPicPr>
        <p:blipFill>
          <a:blip r:embed="rId3"/>
          <a:stretch>
            <a:fillRect/>
          </a:stretch>
        </p:blipFill>
        <p:spPr>
          <a:xfrm>
            <a:off x="205638" y="6096000"/>
            <a:ext cx="623192" cy="642981"/>
          </a:xfrm>
          <a:prstGeom prst="rect">
            <a:avLst/>
          </a:prstGeom>
        </p:spPr>
      </p:pic>
    </p:spTree>
    <p:extLst>
      <p:ext uri="{BB962C8B-B14F-4D97-AF65-F5344CB8AC3E}">
        <p14:creationId xmlns:p14="http://schemas.microsoft.com/office/powerpoint/2010/main" val="419117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5C8D05-4612-461B-B4A7-B7E5B1CF8325}"/>
              </a:ext>
            </a:extLst>
          </p:cNvPr>
          <p:cNvSpPr>
            <a:spLocks noGrp="1"/>
          </p:cNvSpPr>
          <p:nvPr>
            <p:ph type="title"/>
          </p:nvPr>
        </p:nvSpPr>
        <p:spPr>
          <a:xfrm>
            <a:off x="482600" y="1123837"/>
            <a:ext cx="2305435" cy="4601183"/>
          </a:xfrm>
        </p:spPr>
        <p:txBody>
          <a:bodyPr>
            <a:normAutofit/>
          </a:bodyPr>
          <a:lstStyle/>
          <a:p>
            <a:pPr algn="r"/>
            <a:r>
              <a:rPr lang="en-US" dirty="0">
                <a:solidFill>
                  <a:schemeClr val="tx1">
                    <a:lumMod val="85000"/>
                    <a:lumOff val="15000"/>
                  </a:schemeClr>
                </a:solidFill>
              </a:rPr>
              <a:t>Transparency: What is It</a:t>
            </a:r>
            <a:br>
              <a:rPr lang="en-US" dirty="0">
                <a:solidFill>
                  <a:schemeClr val="tx1">
                    <a:lumMod val="85000"/>
                    <a:lumOff val="15000"/>
                  </a:schemeClr>
                </a:solidFill>
              </a:rPr>
            </a:br>
            <a:endParaRPr lang="en-US"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4F32B-A44F-9407-8BB5-D66D239C6DD9}"/>
              </a:ext>
            </a:extLst>
          </p:cNvPr>
          <p:cNvSpPr>
            <a:spLocks noGrp="1"/>
          </p:cNvSpPr>
          <p:nvPr>
            <p:ph idx="1"/>
          </p:nvPr>
        </p:nvSpPr>
        <p:spPr>
          <a:xfrm>
            <a:off x="3295185" y="864108"/>
            <a:ext cx="4608275" cy="5120640"/>
          </a:xfrm>
        </p:spPr>
        <p:txBody>
          <a:bodyPr>
            <a:normAutofit/>
          </a:bodyPr>
          <a:lstStyle/>
          <a:p>
            <a:r>
              <a:rPr lang="en-US" dirty="0"/>
              <a:t>The NYC Council Discretionary Process is designed to ensure that NYC Funds are being used in responsible ways, for the public good.</a:t>
            </a:r>
          </a:p>
          <a:p>
            <a:r>
              <a:rPr lang="en-US" dirty="0"/>
              <a:t> Organizations applying for funding need to be carefully vetted and  able to establish or maintain a business relationship with the City</a:t>
            </a:r>
          </a:p>
          <a:p>
            <a:r>
              <a:rPr lang="en-US" dirty="0"/>
              <a:t>Organizations need to demonstrate experience or capability to provide services to New York City residents.</a:t>
            </a:r>
          </a:p>
        </p:txBody>
      </p:sp>
    </p:spTree>
    <p:extLst>
      <p:ext uri="{BB962C8B-B14F-4D97-AF65-F5344CB8AC3E}">
        <p14:creationId xmlns:p14="http://schemas.microsoft.com/office/powerpoint/2010/main" val="3253616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21939</TotalTime>
  <Words>3875</Words>
  <Application>Microsoft Macintosh PowerPoint</Application>
  <PresentationFormat>On-screen Show (4:3)</PresentationFormat>
  <Paragraphs>375</Paragraphs>
  <Slides>38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-apple-system-font</vt:lpstr>
      <vt:lpstr>Arial</vt:lpstr>
      <vt:lpstr>ArialMT</vt:lpstr>
      <vt:lpstr>Calibri</vt:lpstr>
      <vt:lpstr>Corbel</vt:lpstr>
      <vt:lpstr>Google Sans</vt:lpstr>
      <vt:lpstr>Helvetica Neue</vt:lpstr>
      <vt:lpstr>inherit</vt:lpstr>
      <vt:lpstr>Segoe UI</vt:lpstr>
      <vt:lpstr>Times New Roman</vt:lpstr>
      <vt:lpstr>Wingdings 2</vt:lpstr>
      <vt:lpstr>Frame</vt:lpstr>
      <vt:lpstr>Welcome &amp; Introductions </vt:lpstr>
      <vt:lpstr> Co-sponsored by:   </vt:lpstr>
      <vt:lpstr>NonProfit HelpDesk</vt:lpstr>
      <vt:lpstr>Jeri Mendelsohn, LCSW </vt:lpstr>
      <vt:lpstr>Next Steps: For organizations awarded NYC Council Discretionary Funds</vt:lpstr>
      <vt:lpstr>Housekeeping Items </vt:lpstr>
      <vt:lpstr>Next Steps: For organizations awarded NYC Council Discretionary Funds</vt:lpstr>
      <vt:lpstr>What is Discretionary Funding?</vt:lpstr>
      <vt:lpstr>Transparency: What is It </vt:lpstr>
      <vt:lpstr>CONGRATS!!</vt:lpstr>
      <vt:lpstr>Discretionary Tracker</vt:lpstr>
      <vt:lpstr>It is a long and winding road BUT, agencies do succeed, receive contracts, provide important services AND GET PAID.</vt:lpstr>
      <vt:lpstr>WHERE DO I BEGIN??</vt:lpstr>
      <vt:lpstr>  </vt:lpstr>
      <vt:lpstr>PowerPoint Presentation</vt:lpstr>
      <vt:lpstr>PowerPoint Presentation</vt:lpstr>
      <vt:lpstr>Getting Started  Your First Steps</vt:lpstr>
      <vt:lpstr>Obtaining a NYC. ID</vt:lpstr>
      <vt:lpstr>Creating a PASSPort Account</vt:lpstr>
      <vt:lpstr>Take the Capacity Building Training</vt:lpstr>
      <vt:lpstr>How do I sign up for the Capacity Building Workshop?</vt:lpstr>
      <vt:lpstr>Required Documents that need to be submitted to finalize your contract.</vt:lpstr>
      <vt:lpstr>PowerPoint Presentation</vt:lpstr>
      <vt:lpstr>Required Documents To Be Submitted</vt:lpstr>
      <vt:lpstr>Documents Needed for Your PassPort HHS  Prequalification</vt:lpstr>
      <vt:lpstr>PowerPoint Presentation</vt:lpstr>
      <vt:lpstr>PowerPoint Presentation</vt:lpstr>
      <vt:lpstr>PowerPoint Presentation</vt:lpstr>
      <vt:lpstr>PowerPoint Presentation</vt:lpstr>
      <vt:lpstr>PowerPoint Presentation</vt:lpstr>
      <vt:lpstr>PowerPoint Presentation</vt:lpstr>
      <vt:lpstr>Who are you  Serving?</vt:lpstr>
      <vt:lpstr>How will your awarded funds be spent?  The Budget Narrative</vt:lpstr>
      <vt:lpstr>Subcontractors and Consultants   For more info: NYC  DYCD  Tab – Get Involved  Section – Discretionary Contracts </vt:lpstr>
      <vt:lpstr>Doing Business with the City of New York – Getting PAID!!!</vt:lpstr>
      <vt:lpstr> </vt:lpstr>
      <vt:lpstr>PowerPoint Presentation</vt:lpstr>
      <vt:lpstr>An Intro to Discretionary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Simplified</dc:title>
  <dc:creator>Debbie Roman</dc:creator>
  <cp:lastModifiedBy>Jeri Mendelsohn</cp:lastModifiedBy>
  <cp:revision>545</cp:revision>
  <cp:lastPrinted>2020-01-14T17:26:56Z</cp:lastPrinted>
  <dcterms:created xsi:type="dcterms:W3CDTF">2020-01-14T01:19:43Z</dcterms:created>
  <dcterms:modified xsi:type="dcterms:W3CDTF">2024-08-14T22:45:23Z</dcterms:modified>
</cp:coreProperties>
</file>